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3"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092"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73A0157-17B9-4E35-B46C-9D0C81FEBA58}" type="datetimeFigureOut">
              <a:rPr lang="en-US" smtClean="0"/>
              <a:t>4/1/2015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752B16-924C-4B24-8E42-BB36E7AB2EF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3A0157-17B9-4E35-B46C-9D0C81FEBA58}" type="datetimeFigureOut">
              <a:rPr lang="en-US" smtClean="0"/>
              <a:t>4/1/2015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752B16-924C-4B24-8E42-BB36E7AB2EF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3A0157-17B9-4E35-B46C-9D0C81FEBA58}" type="datetimeFigureOut">
              <a:rPr lang="en-US" smtClean="0"/>
              <a:t>4/1/2015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752B16-924C-4B24-8E42-BB36E7AB2EF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73A0157-17B9-4E35-B46C-9D0C81FEBA58}" type="datetimeFigureOut">
              <a:rPr lang="en-US" smtClean="0"/>
              <a:t>4/1/2015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752B16-924C-4B24-8E42-BB36E7AB2EF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73A0157-17B9-4E35-B46C-9D0C81FEBA58}" type="datetimeFigureOut">
              <a:rPr lang="en-US" smtClean="0"/>
              <a:t>4/1/2015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752B16-924C-4B24-8E42-BB36E7AB2EF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3A0157-17B9-4E35-B46C-9D0C81FEBA58}" type="datetimeFigureOut">
              <a:rPr lang="en-US" smtClean="0"/>
              <a:t>4/1/2015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752B16-924C-4B24-8E42-BB36E7AB2EF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3A0157-17B9-4E35-B46C-9D0C81FEBA58}" type="datetimeFigureOut">
              <a:rPr lang="en-US" smtClean="0"/>
              <a:t>4/1/2015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752B16-924C-4B24-8E42-BB36E7AB2EF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3A0157-17B9-4E35-B46C-9D0C81FEBA58}" type="datetimeFigureOut">
              <a:rPr lang="en-US" smtClean="0"/>
              <a:t>4/1/2015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752B16-924C-4B24-8E42-BB36E7AB2EF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3A0157-17B9-4E35-B46C-9D0C81FEBA58}" type="datetimeFigureOut">
              <a:rPr lang="en-US" smtClean="0"/>
              <a:t>4/1/2015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752B16-924C-4B24-8E42-BB36E7AB2EF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3A0157-17B9-4E35-B46C-9D0C81FEBA58}" type="datetimeFigureOut">
              <a:rPr lang="en-US" smtClean="0"/>
              <a:t>4/1/2015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752B16-924C-4B24-8E42-BB36E7AB2EF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3A0157-17B9-4E35-B46C-9D0C81FEBA58}" type="datetimeFigureOut">
              <a:rPr lang="en-US" smtClean="0"/>
              <a:t>4/1/2015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752B16-924C-4B24-8E42-BB36E7AB2EF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3A0157-17B9-4E35-B46C-9D0C81FEBA58}" type="datetimeFigureOut">
              <a:rPr lang="en-US" smtClean="0"/>
              <a:t>4/1/2015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752B16-924C-4B24-8E42-BB36E7AB2EF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gif"/><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gif"/><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gif"/><Relationship Id="rId1" Type="http://schemas.openxmlformats.org/officeDocument/2006/relationships/slideLayout" Target="../slideLayouts/slideLayout1.xml"/><Relationship Id="rId4" Type="http://schemas.openxmlformats.org/officeDocument/2006/relationships/image" Target="../media/image29.jpeg"/></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33.jpeg"/><Relationship Id="rId4" Type="http://schemas.openxmlformats.org/officeDocument/2006/relationships/image" Target="../media/image32.jpeg"/></Relationships>
</file>

<file path=ppt/slides/_rels/slide4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g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Title 1"/>
          <p:cNvSpPr>
            <a:spLocks noGrp="1"/>
          </p:cNvSpPr>
          <p:nvPr>
            <p:ph type="ctrTitle"/>
          </p:nvPr>
        </p:nvSpPr>
        <p:spPr>
          <a:xfrm>
            <a:off x="685800" y="1122423"/>
            <a:ext cx="7772400" cy="762000"/>
          </a:xfrm>
        </p:spPr>
        <p:txBody>
          <a:bodyPr/>
          <a:lstStyle/>
          <a:p>
            <a:pPr eaLnBrk="1" hangingPunct="1"/>
            <a:r>
              <a:rPr lang="en-US" sz="4000" b="1" u="sng" dirty="0" smtClean="0">
                <a:latin typeface="+mn-lt"/>
              </a:rPr>
              <a:t>TOPIC</a:t>
            </a:r>
            <a:endParaRPr sz="4000" b="1" u="sng" dirty="0" smtClean="0">
              <a:latin typeface="+mn-lt"/>
            </a:endParaRPr>
          </a:p>
        </p:txBody>
      </p:sp>
      <p:pic>
        <p:nvPicPr>
          <p:cNvPr id="4" name="Picture 3" descr="gold-sand-glass-clock1.jpg"/>
          <p:cNvPicPr>
            <a:picLocks noChangeAspect="1"/>
          </p:cNvPicPr>
          <p:nvPr/>
        </p:nvPicPr>
        <p:blipFill>
          <a:blip r:embed="rId3" cstate="print"/>
          <a:srcRect b="11404"/>
          <a:stretch>
            <a:fillRect/>
          </a:stretch>
        </p:blipFill>
        <p:spPr>
          <a:xfrm>
            <a:off x="5867400" y="1905000"/>
            <a:ext cx="3081338" cy="4343400"/>
          </a:xfrm>
          <a:prstGeom prst="rect">
            <a:avLst/>
          </a:prstGeom>
          <a:ln>
            <a:noFill/>
          </a:ln>
          <a:effectLst>
            <a:softEdge rad="112500"/>
          </a:effectLst>
        </p:spPr>
      </p:pic>
      <p:sp>
        <p:nvSpPr>
          <p:cNvPr id="5" name="Rectangle 2"/>
          <p:cNvSpPr txBox="1">
            <a:spLocks noChangeArrowheads="1"/>
          </p:cNvSpPr>
          <p:nvPr/>
        </p:nvSpPr>
        <p:spPr bwMode="auto">
          <a:xfrm>
            <a:off x="381000" y="2362200"/>
            <a:ext cx="6934200" cy="2667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3600" b="0" i="1" u="none" strike="noStrike" kern="0" cap="none" spc="0" normalizeH="0" baseline="0" noProof="0" dirty="0" smtClean="0">
                <a:ln>
                  <a:noFill/>
                </a:ln>
                <a:solidFill>
                  <a:srgbClr val="0066CC"/>
                </a:solidFill>
                <a:effectLst/>
                <a:uLnTx/>
                <a:uFillTx/>
                <a:latin typeface="+mn-lt"/>
                <a:ea typeface="+mj-ea"/>
                <a:cs typeface="+mj-cs"/>
              </a:rPr>
              <a:t>Work Smart,</a:t>
            </a:r>
            <a:r>
              <a:rPr kumimoji="0" lang="en-US" sz="3600" b="0" i="1" u="none" strike="noStrike" kern="0" cap="none" spc="0" normalizeH="0" noProof="0" dirty="0" smtClean="0">
                <a:ln>
                  <a:noFill/>
                </a:ln>
                <a:solidFill>
                  <a:srgbClr val="0066CC"/>
                </a:solidFill>
                <a:effectLst/>
                <a:uLnTx/>
                <a:uFillTx/>
                <a:latin typeface="+mn-lt"/>
                <a:ea typeface="+mj-ea"/>
                <a:cs typeface="+mj-cs"/>
              </a:rPr>
              <a:t> Not Hard!</a:t>
            </a:r>
          </a:p>
          <a:p>
            <a:pPr marL="0" marR="0" lvl="0" indent="0" defTabSz="914400" rtl="0" eaLnBrk="1" fontAlgn="base" latinLnBrk="0" hangingPunct="1">
              <a:lnSpc>
                <a:spcPct val="100000"/>
              </a:lnSpc>
              <a:spcBef>
                <a:spcPct val="0"/>
              </a:spcBef>
              <a:spcAft>
                <a:spcPct val="0"/>
              </a:spcAft>
              <a:buClrTx/>
              <a:buSzTx/>
              <a:buFontTx/>
              <a:buNone/>
              <a:tabLst/>
              <a:defRPr/>
            </a:pPr>
            <a:endParaRPr lang="en-US" sz="3600" kern="0" dirty="0" smtClean="0">
              <a:solidFill>
                <a:srgbClr val="0066CC"/>
              </a:solidFill>
              <a:latin typeface="+mn-lt"/>
              <a:ea typeface="+mj-ea"/>
              <a:cs typeface="+mj-cs"/>
            </a:endParaRPr>
          </a:p>
          <a:p>
            <a:pPr marL="0" marR="0" lvl="0" indent="0"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noProof="0" dirty="0" smtClean="0">
                <a:ln>
                  <a:noFill/>
                </a:ln>
                <a:solidFill>
                  <a:srgbClr val="0066CC"/>
                </a:solidFill>
                <a:effectLst/>
                <a:uLnTx/>
                <a:uFillTx/>
                <a:latin typeface="+mn-lt"/>
                <a:ea typeface="+mj-ea"/>
                <a:cs typeface="+mj-cs"/>
              </a:rPr>
              <a:t>Powerful Time Management</a:t>
            </a:r>
          </a:p>
          <a:p>
            <a:pPr marL="0" marR="0" lvl="0" indent="0" defTabSz="914400" rtl="0" eaLnBrk="1" fontAlgn="base" latinLnBrk="0" hangingPunct="1">
              <a:lnSpc>
                <a:spcPct val="100000"/>
              </a:lnSpc>
              <a:spcBef>
                <a:spcPct val="0"/>
              </a:spcBef>
              <a:spcAft>
                <a:spcPct val="0"/>
              </a:spcAft>
              <a:buClrTx/>
              <a:buSzTx/>
              <a:buFontTx/>
              <a:buNone/>
              <a:tabLst/>
              <a:defRPr/>
            </a:pPr>
            <a:r>
              <a:rPr lang="en-US" sz="3600" kern="0" dirty="0" smtClean="0">
                <a:solidFill>
                  <a:srgbClr val="0066CC"/>
                </a:solidFill>
                <a:latin typeface="+mn-lt"/>
                <a:ea typeface="+mj-ea"/>
                <a:cs typeface="+mj-cs"/>
              </a:rPr>
              <a:t>&amp;</a:t>
            </a:r>
          </a:p>
          <a:p>
            <a:pPr marL="0" marR="0" lvl="0" indent="0"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noProof="0" dirty="0" smtClean="0">
                <a:ln>
                  <a:noFill/>
                </a:ln>
                <a:solidFill>
                  <a:srgbClr val="0066CC"/>
                </a:solidFill>
                <a:effectLst/>
                <a:uLnTx/>
                <a:uFillTx/>
                <a:latin typeface="+mn-lt"/>
                <a:ea typeface="+mj-ea"/>
                <a:cs typeface="+mj-cs"/>
              </a:rPr>
              <a:t>Organizing Skills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dirty="0" smtClean="0">
              <a:ln>
                <a:noFill/>
              </a:ln>
              <a:solidFill>
                <a:srgbClr val="0066CC"/>
              </a:solidFill>
              <a:effectLst/>
              <a:uLnTx/>
              <a:uFillTx/>
              <a:latin typeface="+mn-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2"/>
          <p:cNvSpPr txBox="1">
            <a:spLocks noChangeArrowheads="1"/>
          </p:cNvSpPr>
          <p:nvPr/>
        </p:nvSpPr>
        <p:spPr>
          <a:xfrm>
            <a:off x="533400" y="1219200"/>
            <a:ext cx="5334000" cy="639762"/>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smtClean="0">
                <a:ln>
                  <a:noFill/>
                </a:ln>
                <a:solidFill>
                  <a:schemeClr val="tx1"/>
                </a:solidFill>
                <a:effectLst/>
                <a:uLnTx/>
                <a:uFillTx/>
                <a:latin typeface="+mn-lt"/>
                <a:ea typeface="+mj-ea"/>
                <a:cs typeface="+mj-cs"/>
              </a:rPr>
              <a:t>TRAINING OBJECTIVE</a:t>
            </a:r>
            <a:endParaRPr kumimoji="0" lang="en-US" sz="3200" b="1" i="0" u="none" strike="noStrike" kern="1200" cap="none" spc="0" normalizeH="0" baseline="0" noProof="0" dirty="0" smtClean="0">
              <a:ln>
                <a:noFill/>
              </a:ln>
              <a:solidFill>
                <a:schemeClr val="tx1"/>
              </a:solidFill>
              <a:effectLst/>
              <a:uLnTx/>
              <a:uFillTx/>
              <a:latin typeface="+mn-lt"/>
              <a:ea typeface="+mj-ea"/>
              <a:cs typeface="+mj-cs"/>
            </a:endParaRPr>
          </a:p>
        </p:txBody>
      </p:sp>
      <p:sp>
        <p:nvSpPr>
          <p:cNvPr id="4" name="Content Placeholder 4"/>
          <p:cNvSpPr txBox="1">
            <a:spLocks/>
          </p:cNvSpPr>
          <p:nvPr/>
        </p:nvSpPr>
        <p:spPr>
          <a:xfrm>
            <a:off x="457200" y="1905000"/>
            <a:ext cx="8229600" cy="4648200"/>
          </a:xfrm>
          <a:prstGeom prst="rect">
            <a:avLst/>
          </a:prstGeom>
        </p:spPr>
        <p:txBody>
          <a:bodyPr vert="horz" lIns="91440" tIns="45720" rIns="91440" bIns="45720" rtlCol="0">
            <a:noAutofit/>
          </a:bodyPr>
          <a:lstStyle/>
          <a:p>
            <a:pPr marL="342900" marR="0" lvl="0" indent="-3429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smtClean="0">
                <a:ln>
                  <a:noFill/>
                </a:ln>
                <a:solidFill>
                  <a:schemeClr val="tx1">
                    <a:tint val="75000"/>
                  </a:schemeClr>
                </a:solidFill>
                <a:effectLst/>
                <a:uLnTx/>
                <a:uFillTx/>
                <a:latin typeface="+mn-lt"/>
                <a:ea typeface="+mn-ea"/>
                <a:cs typeface="+mn-cs"/>
              </a:rPr>
              <a:t>Will provide tools, tips and techniques for increasing personal productivity.</a:t>
            </a:r>
          </a:p>
          <a:p>
            <a:pPr marL="342900" marR="0" lvl="0" indent="-3429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smtClean="0">
                <a:ln>
                  <a:noFill/>
                </a:ln>
                <a:solidFill>
                  <a:schemeClr val="tx1">
                    <a:tint val="75000"/>
                  </a:schemeClr>
                </a:solidFill>
                <a:effectLst/>
                <a:uLnTx/>
                <a:uFillTx/>
                <a:latin typeface="+mn-lt"/>
                <a:ea typeface="+mn-ea"/>
                <a:cs typeface="+mn-cs"/>
              </a:rPr>
              <a:t>Gain new insights into her/his time management style.</a:t>
            </a:r>
          </a:p>
          <a:p>
            <a:pPr marL="342900" marR="0" lvl="0" indent="-3429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smtClean="0">
                <a:ln>
                  <a:noFill/>
                </a:ln>
                <a:solidFill>
                  <a:schemeClr val="tx1">
                    <a:tint val="75000"/>
                  </a:schemeClr>
                </a:solidFill>
                <a:effectLst/>
                <a:uLnTx/>
                <a:uFillTx/>
                <a:latin typeface="+mn-lt"/>
                <a:ea typeface="+mn-ea"/>
                <a:cs typeface="+mn-cs"/>
              </a:rPr>
              <a:t>Designed to manage employees time productively and do whatever it takes to create immediate, measurable improvements.</a:t>
            </a:r>
          </a:p>
          <a:p>
            <a:pPr marL="342900" marR="0" lvl="0" indent="-3429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smtClean="0">
                <a:ln>
                  <a:noFill/>
                </a:ln>
                <a:solidFill>
                  <a:schemeClr val="tx1">
                    <a:tint val="75000"/>
                  </a:schemeClr>
                </a:solidFill>
                <a:effectLst/>
                <a:uLnTx/>
                <a:uFillTx/>
                <a:latin typeface="+mn-lt"/>
                <a:ea typeface="+mn-ea"/>
                <a:cs typeface="+mn-cs"/>
              </a:rPr>
              <a:t>Avoid information overload by identifying causes, screening information, controlling paperwork, using a filing system to organize your office and by communicating effectively.</a:t>
            </a:r>
            <a:endParaRPr kumimoji="0" lang="en-US" sz="26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2"/>
          <p:cNvSpPr txBox="1">
            <a:spLocks noChangeArrowheads="1"/>
          </p:cNvSpPr>
          <p:nvPr/>
        </p:nvSpPr>
        <p:spPr>
          <a:xfrm>
            <a:off x="533400" y="1524000"/>
            <a:ext cx="6400800" cy="639762"/>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smtClean="0">
                <a:ln>
                  <a:noFill/>
                </a:ln>
                <a:solidFill>
                  <a:schemeClr val="tx1"/>
                </a:solidFill>
                <a:effectLst/>
                <a:uLnTx/>
                <a:uFillTx/>
                <a:latin typeface="+mn-lt"/>
                <a:ea typeface="+mj-ea"/>
                <a:cs typeface="+mj-cs"/>
              </a:rPr>
              <a:t>WHAT YOU WILL LEARN</a:t>
            </a:r>
            <a:endParaRPr kumimoji="0" lang="en-US" sz="3200" b="1" i="0" u="none" strike="noStrike" kern="1200" cap="none" spc="0" normalizeH="0" baseline="0" noProof="0" dirty="0" smtClean="0">
              <a:ln>
                <a:noFill/>
              </a:ln>
              <a:solidFill>
                <a:schemeClr val="tx1"/>
              </a:solidFill>
              <a:effectLst/>
              <a:uLnTx/>
              <a:uFillTx/>
              <a:latin typeface="+mn-lt"/>
              <a:ea typeface="+mj-ea"/>
              <a:cs typeface="+mj-cs"/>
            </a:endParaRPr>
          </a:p>
        </p:txBody>
      </p:sp>
      <p:sp>
        <p:nvSpPr>
          <p:cNvPr id="4" name="Content Placeholder 4"/>
          <p:cNvSpPr txBox="1">
            <a:spLocks/>
          </p:cNvSpPr>
          <p:nvPr/>
        </p:nvSpPr>
        <p:spPr>
          <a:xfrm>
            <a:off x="457200" y="2286001"/>
            <a:ext cx="7086600" cy="3429000"/>
          </a:xfrm>
          <a:prstGeom prst="rect">
            <a:avLst/>
          </a:prstGeom>
        </p:spPr>
        <p:txBody>
          <a:bodyPr vert="horz" lIns="91440" tIns="45720" rIns="91440" bIns="45720" rtlCol="0">
            <a:normAutofit/>
          </a:bodyPr>
          <a:lstStyle/>
          <a:p>
            <a:pPr marL="457200" marR="0" lvl="0" indent="-45720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500" b="0" i="0" u="none" strike="noStrike" kern="1200" cap="none" spc="0" normalizeH="0" baseline="0" noProof="0" dirty="0" smtClean="0">
                <a:ln>
                  <a:noFill/>
                </a:ln>
                <a:effectLst/>
                <a:uLnTx/>
                <a:uFillTx/>
                <a:latin typeface="+mn-lt"/>
                <a:ea typeface="+mn-ea"/>
                <a:cs typeface="+mn-cs"/>
              </a:rPr>
              <a:t>Techniques for overcoming old habits</a:t>
            </a:r>
          </a:p>
          <a:p>
            <a:pPr marL="457200" marR="0" lvl="0" indent="-45720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500" b="0" i="0" u="none" strike="noStrike" kern="1200" cap="none" spc="0" normalizeH="0" baseline="0" noProof="0" dirty="0" smtClean="0">
                <a:ln>
                  <a:noFill/>
                </a:ln>
                <a:effectLst/>
                <a:uLnTx/>
                <a:uFillTx/>
                <a:latin typeface="+mn-lt"/>
                <a:ea typeface="+mn-ea"/>
                <a:cs typeface="+mn-cs"/>
              </a:rPr>
              <a:t>Techniques for forming new habits</a:t>
            </a:r>
          </a:p>
          <a:p>
            <a:pPr marL="457200" marR="0" lvl="0" indent="-45720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500" b="0" i="0" u="none" strike="noStrike" kern="1200" cap="none" spc="0" normalizeH="0" baseline="0" noProof="0" dirty="0" smtClean="0">
                <a:ln>
                  <a:noFill/>
                </a:ln>
                <a:effectLst/>
                <a:uLnTx/>
                <a:uFillTx/>
                <a:latin typeface="+mn-lt"/>
                <a:ea typeface="+mn-ea"/>
                <a:cs typeface="+mn-cs"/>
              </a:rPr>
              <a:t>How to set priorities for work and personal life</a:t>
            </a:r>
          </a:p>
          <a:p>
            <a:pPr marL="457200" marR="0" lvl="0" indent="-45720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500" b="0" i="0" u="none" strike="noStrike" kern="1200" cap="none" spc="0" normalizeH="0" baseline="0" noProof="0" dirty="0" smtClean="0">
                <a:ln>
                  <a:noFill/>
                </a:ln>
                <a:effectLst/>
                <a:uLnTx/>
                <a:uFillTx/>
                <a:latin typeface="+mn-lt"/>
                <a:ea typeface="+mn-ea"/>
                <a:cs typeface="+mn-cs"/>
              </a:rPr>
              <a:t>How to resolve priority conflicts</a:t>
            </a:r>
          </a:p>
          <a:p>
            <a:pPr marL="457200" marR="0" lvl="0" indent="-45720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500" b="0" i="0" u="none" strike="noStrike" kern="1200" cap="none" spc="0" normalizeH="0" baseline="0" noProof="0" dirty="0" smtClean="0">
                <a:ln>
                  <a:noFill/>
                </a:ln>
                <a:effectLst/>
                <a:uLnTx/>
                <a:uFillTx/>
                <a:latin typeface="+mn-lt"/>
                <a:ea typeface="+mn-ea"/>
                <a:cs typeface="+mn-cs"/>
              </a:rPr>
              <a:t>How to deal with changing deadlines</a:t>
            </a:r>
          </a:p>
          <a:p>
            <a:pPr marL="457200" marR="0" lvl="0" indent="-45720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500" b="0" i="0" u="none" strike="noStrike" kern="1200" cap="none" spc="0" normalizeH="0" baseline="0" noProof="0" dirty="0" smtClean="0">
                <a:ln>
                  <a:noFill/>
                </a:ln>
                <a:effectLst/>
                <a:uLnTx/>
                <a:uFillTx/>
                <a:latin typeface="+mn-lt"/>
                <a:ea typeface="+mn-ea"/>
                <a:cs typeface="+mn-cs"/>
              </a:rPr>
              <a:t>How to overcome procrastination</a:t>
            </a:r>
          </a:p>
          <a:p>
            <a:pPr marL="457200" marR="0" lvl="0" indent="-45720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500" b="0" i="0" u="none" strike="noStrike" kern="1200" cap="none" spc="0" normalizeH="0" baseline="0" noProof="0" dirty="0" smtClean="0">
                <a:ln>
                  <a:noFill/>
                </a:ln>
                <a:effectLst/>
                <a:uLnTx/>
                <a:uFillTx/>
                <a:latin typeface="+mn-lt"/>
                <a:ea typeface="+mn-ea"/>
                <a:cs typeface="+mn-cs"/>
              </a:rPr>
              <a:t>How to delegate effectively</a:t>
            </a:r>
            <a:endParaRPr kumimoji="0" lang="en-US" sz="2500" b="0" i="0" u="none" strike="noStrike" kern="1200" cap="none" spc="0" normalizeH="0" baseline="0" noProof="0" dirty="0">
              <a:ln>
                <a:noFill/>
              </a:ln>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2"/>
          <p:cNvSpPr txBox="1">
            <a:spLocks noChangeArrowheads="1"/>
          </p:cNvSpPr>
          <p:nvPr/>
        </p:nvSpPr>
        <p:spPr>
          <a:xfrm>
            <a:off x="609600" y="1752600"/>
            <a:ext cx="7772400" cy="1143000"/>
          </a:xfrm>
          <a:prstGeom prst="rect">
            <a:avLst/>
          </a:prstGeom>
        </p:spPr>
        <p:txBody>
          <a:bodyPr vert="horz" lIns="91440" tIns="45720" rIns="91440" bIns="45720" rtlCol="0" anchor="ctr">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n-lt"/>
                <a:ea typeface="+mj-ea"/>
                <a:cs typeface="+mj-cs"/>
              </a:rPr>
              <a:t>What is time	                 ?		?</a:t>
            </a:r>
            <a:r>
              <a:rPr kumimoji="0" lang="en-US" sz="4400" b="0" i="0" u="none" strike="noStrike" kern="1200" cap="none" spc="0" normalizeH="0" baseline="0" noProof="0" dirty="0" smtClean="0">
                <a:ln>
                  <a:noFill/>
                </a:ln>
                <a:solidFill>
                  <a:schemeClr val="tx1"/>
                </a:solidFill>
                <a:effectLst/>
                <a:uLnTx/>
                <a:uFillTx/>
                <a:latin typeface="Garamond" pitchFamily="18" charset="0"/>
                <a:ea typeface="+mj-ea"/>
                <a:cs typeface="+mj-cs"/>
              </a:rPr>
              <a:t/>
            </a:r>
            <a:br>
              <a:rPr kumimoji="0" lang="en-US" sz="4400" b="0" i="0" u="none" strike="noStrike" kern="1200" cap="none" spc="0" normalizeH="0" baseline="0" noProof="0" dirty="0" smtClean="0">
                <a:ln>
                  <a:noFill/>
                </a:ln>
                <a:solidFill>
                  <a:schemeClr val="tx1"/>
                </a:solidFill>
                <a:effectLst/>
                <a:uLnTx/>
                <a:uFillTx/>
                <a:latin typeface="Garamond" pitchFamily="18" charset="0"/>
                <a:ea typeface="+mj-ea"/>
                <a:cs typeface="+mj-cs"/>
              </a:rPr>
            </a:br>
            <a:endParaRPr kumimoji="0" lang="en-US" sz="4400" b="0" i="0" u="none" strike="noStrike" kern="1200" cap="none" spc="0" normalizeH="0" baseline="0" noProof="0" dirty="0" smtClean="0">
              <a:ln>
                <a:noFill/>
              </a:ln>
              <a:solidFill>
                <a:schemeClr val="tx1"/>
              </a:solidFill>
              <a:effectLst/>
              <a:uLnTx/>
              <a:uFillTx/>
              <a:latin typeface="Garamond" pitchFamily="18" charset="0"/>
              <a:ea typeface="+mj-ea"/>
              <a:cs typeface="+mj-cs"/>
            </a:endParaRPr>
          </a:p>
        </p:txBody>
      </p:sp>
      <p:sp>
        <p:nvSpPr>
          <p:cNvPr id="4" name="Rectangle 3"/>
          <p:cNvSpPr txBox="1">
            <a:spLocks noChangeArrowheads="1"/>
          </p:cNvSpPr>
          <p:nvPr/>
        </p:nvSpPr>
        <p:spPr bwMode="auto">
          <a:xfrm>
            <a:off x="533400" y="1447800"/>
            <a:ext cx="8153400" cy="3733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en-US" sz="3200" b="0" i="0" u="none" strike="noStrike" kern="0" cap="none" spc="0" normalizeH="0" baseline="0" noProof="0" dirty="0" smtClean="0">
                <a:ln>
                  <a:noFill/>
                </a:ln>
                <a:solidFill>
                  <a:schemeClr val="tx1"/>
                </a:solidFill>
                <a:effectLst/>
                <a:uLnTx/>
                <a:uFillTx/>
                <a:latin typeface="+mn-lt"/>
                <a:ea typeface="+mn-ea"/>
                <a:cs typeface="+mn-cs"/>
              </a:rPr>
              <a:t>A moment,</a:t>
            </a:r>
            <a:r>
              <a:rPr kumimoji="0" lang="en-US" sz="3200" b="0" i="0" u="none" strike="noStrike" kern="0" cap="none" spc="0" normalizeH="0" noProof="0" dirty="0" smtClean="0">
                <a:ln>
                  <a:noFill/>
                </a:ln>
                <a:solidFill>
                  <a:schemeClr val="tx1"/>
                </a:solidFill>
                <a:effectLst/>
                <a:uLnTx/>
                <a:uFillTx/>
                <a:latin typeface="+mn-lt"/>
                <a:ea typeface="+mn-ea"/>
                <a:cs typeface="+mn-cs"/>
              </a:rPr>
              <a:t> hour, day or year as indicated by a clock or calendar, 24 hours in a day, 169 hours a week.  Nothing more! Nothing less!</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p:txBody>
      </p:sp>
      <p:pic>
        <p:nvPicPr>
          <p:cNvPr id="5" name="Picture 4" descr="wall_clock_three.png"/>
          <p:cNvPicPr>
            <a:picLocks noChangeAspect="1"/>
          </p:cNvPicPr>
          <p:nvPr/>
        </p:nvPicPr>
        <p:blipFill>
          <a:blip r:embed="rId3" cstate="print"/>
          <a:stretch>
            <a:fillRect/>
          </a:stretch>
        </p:blipFill>
        <p:spPr>
          <a:xfrm>
            <a:off x="4572000" y="685800"/>
            <a:ext cx="2590800" cy="24384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4" name="Rectangle 3"/>
          <p:cNvSpPr txBox="1">
            <a:spLocks noChangeArrowheads="1"/>
          </p:cNvSpPr>
          <p:nvPr/>
        </p:nvSpPr>
        <p:spPr bwMode="auto">
          <a:xfrm>
            <a:off x="838200" y="1981200"/>
            <a:ext cx="7543800" cy="2209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just" defTabSz="914400" rtl="0" eaLnBrk="1" fontAlgn="base" latinLnBrk="0" hangingPunct="1">
              <a:lnSpc>
                <a:spcPct val="90000"/>
              </a:lnSpc>
              <a:spcBef>
                <a:spcPct val="20000"/>
              </a:spcBef>
              <a:spcAft>
                <a:spcPct val="0"/>
              </a:spcAft>
              <a:buClrTx/>
              <a:buSzTx/>
              <a:buFontTx/>
              <a:buNone/>
              <a:tabLst/>
              <a:defRPr/>
            </a:pPr>
            <a:r>
              <a:rPr kumimoji="0" lang="en-US" sz="5400" b="1" i="0" u="none" strike="noStrike" kern="0" cap="none" spc="0" normalizeH="0" baseline="0" noProof="0" dirty="0" smtClean="0">
                <a:ln>
                  <a:noFill/>
                </a:ln>
                <a:solidFill>
                  <a:srgbClr val="FF0000"/>
                </a:solidFill>
                <a:effectLst/>
                <a:uLnTx/>
                <a:uFillTx/>
                <a:latin typeface="+mn-lt"/>
                <a:ea typeface="+mn-ea"/>
                <a:cs typeface="+mn-cs"/>
              </a:rPr>
              <a:t>TIME</a:t>
            </a:r>
            <a:r>
              <a:rPr kumimoji="0" lang="en-US" sz="4000" b="1" i="0" u="none" strike="noStrike" kern="0" cap="none" spc="0" normalizeH="0" baseline="0" noProof="0" dirty="0" smtClean="0">
                <a:ln>
                  <a:noFill/>
                </a:ln>
                <a:solidFill>
                  <a:schemeClr val="tx1"/>
                </a:solidFill>
                <a:effectLst/>
                <a:uLnTx/>
                <a:uFillTx/>
                <a:latin typeface="+mn-lt"/>
                <a:ea typeface="+mn-ea"/>
                <a:cs typeface="+mn-cs"/>
              </a:rPr>
              <a:t> is irreplaceable &amp; vital, you must develop a system to manage your time.</a:t>
            </a:r>
            <a:endParaRPr kumimoji="0" lang="en-US" sz="40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3"/>
          <p:cNvSpPr txBox="1">
            <a:spLocks noChangeArrowheads="1"/>
          </p:cNvSpPr>
          <p:nvPr/>
        </p:nvSpPr>
        <p:spPr>
          <a:xfrm>
            <a:off x="381000" y="1752600"/>
            <a:ext cx="8382000" cy="4678363"/>
          </a:xfrm>
          <a:prstGeom prst="rect">
            <a:avLst/>
          </a:prstGeom>
        </p:spPr>
        <p:txBody>
          <a:bodyPr vert="horz" lIns="91440" tIns="45720" rIns="91440" bIns="45720" rtlCol="0">
            <a:normAutofit/>
          </a:bodyPr>
          <a:lstStyle/>
          <a:p>
            <a:pPr marL="0" marR="0" lvl="0" indent="0" algn="just" defTabSz="914400" rtl="0" eaLnBrk="1" fontAlgn="auto" latinLnBrk="0" hangingPunct="1">
              <a:lnSpc>
                <a:spcPct val="100000"/>
              </a:lnSpc>
              <a:spcBef>
                <a:spcPct val="20000"/>
              </a:spcBef>
              <a:spcAft>
                <a:spcPts val="0"/>
              </a:spcAft>
              <a:buClrTx/>
              <a:buSzTx/>
              <a:buFontTx/>
              <a:buNone/>
              <a:tabLst/>
              <a:defRPr/>
            </a:pPr>
            <a:r>
              <a:rPr kumimoji="0" lang="en-US" sz="2800" b="0" i="0" u="none" strike="noStrike" kern="1200" cap="none" spc="0" normalizeH="0" baseline="0" noProof="0" smtClean="0">
                <a:ln>
                  <a:noFill/>
                </a:ln>
                <a:solidFill>
                  <a:schemeClr val="tx1">
                    <a:tint val="75000"/>
                  </a:schemeClr>
                </a:solidFill>
                <a:effectLst/>
                <a:uLnTx/>
                <a:uFillTx/>
                <a:latin typeface="+mn-lt"/>
                <a:ea typeface="+mn-ea"/>
                <a:cs typeface="+mn-cs"/>
              </a:rPr>
              <a:t>To accomplish most of what you want to do, you must first know </a:t>
            </a:r>
            <a:r>
              <a:rPr kumimoji="0" lang="en-US" sz="2800" b="1" i="0" u="none" strike="noStrike" kern="1200" cap="none" spc="0" normalizeH="0" baseline="0" noProof="0" smtClean="0">
                <a:ln>
                  <a:noFill/>
                </a:ln>
                <a:solidFill>
                  <a:schemeClr val="tx1">
                    <a:tint val="75000"/>
                  </a:schemeClr>
                </a:solidFill>
                <a:effectLst/>
                <a:uLnTx/>
                <a:uFillTx/>
                <a:latin typeface="+mn-lt"/>
                <a:ea typeface="+mn-ea"/>
                <a:cs typeface="+mn-cs"/>
              </a:rPr>
              <a:t>HOW</a:t>
            </a:r>
            <a:r>
              <a:rPr kumimoji="0" lang="en-US" sz="2800" b="0" i="0" u="none" strike="noStrike" kern="1200" cap="none" spc="0" normalizeH="0" baseline="0" noProof="0" smtClean="0">
                <a:ln>
                  <a:noFill/>
                </a:ln>
                <a:solidFill>
                  <a:schemeClr val="tx1">
                    <a:tint val="75000"/>
                  </a:schemeClr>
                </a:solidFill>
                <a:effectLst/>
                <a:uLnTx/>
                <a:uFillTx/>
                <a:latin typeface="+mn-lt"/>
                <a:ea typeface="+mn-ea"/>
                <a:cs typeface="+mn-cs"/>
              </a:rPr>
              <a:t> you spend your time.  Sure, you’re always busy. But are you </a:t>
            </a:r>
            <a:r>
              <a:rPr kumimoji="0" lang="en-US" sz="2800" b="1" i="0" u="none" strike="noStrike" kern="1200" cap="none" spc="0" normalizeH="0" baseline="0" noProof="0" smtClean="0">
                <a:ln>
                  <a:noFill/>
                </a:ln>
                <a:solidFill>
                  <a:schemeClr val="tx1">
                    <a:tint val="75000"/>
                  </a:schemeClr>
                </a:solidFill>
                <a:effectLst/>
                <a:uLnTx/>
                <a:uFillTx/>
                <a:latin typeface="+mn-lt"/>
                <a:ea typeface="+mn-ea"/>
                <a:cs typeface="+mn-cs"/>
              </a:rPr>
              <a:t>BUSY </a:t>
            </a:r>
            <a:r>
              <a:rPr kumimoji="0" lang="en-US" sz="2800" b="0" i="0" u="none" strike="noStrike" kern="1200" cap="none" spc="0" normalizeH="0" baseline="0" noProof="0" smtClean="0">
                <a:ln>
                  <a:noFill/>
                </a:ln>
                <a:solidFill>
                  <a:schemeClr val="tx1">
                    <a:tint val="75000"/>
                  </a:schemeClr>
                </a:solidFill>
                <a:effectLst/>
                <a:uLnTx/>
                <a:uFillTx/>
                <a:latin typeface="+mn-lt"/>
                <a:ea typeface="+mn-ea"/>
                <a:cs typeface="+mn-cs"/>
              </a:rPr>
              <a:t>or are you </a:t>
            </a:r>
            <a:r>
              <a:rPr kumimoji="0" lang="en-US" sz="2800" b="1" i="0" u="none" strike="noStrike" kern="1200" cap="none" spc="0" normalizeH="0" baseline="0" noProof="0" smtClean="0">
                <a:ln>
                  <a:noFill/>
                </a:ln>
                <a:solidFill>
                  <a:schemeClr val="tx1">
                    <a:tint val="75000"/>
                  </a:schemeClr>
                </a:solidFill>
                <a:effectLst/>
                <a:uLnTx/>
                <a:uFillTx/>
                <a:latin typeface="+mn-lt"/>
                <a:ea typeface="+mn-ea"/>
                <a:cs typeface="+mn-cs"/>
              </a:rPr>
              <a:t>PRODUCING</a:t>
            </a:r>
            <a:r>
              <a:rPr kumimoji="0" lang="en-US" sz="2800" b="0" i="0" u="none" strike="noStrike" kern="1200" cap="none" spc="0" normalizeH="0" baseline="0" noProof="0" smtClean="0">
                <a:ln>
                  <a:noFill/>
                </a:ln>
                <a:solidFill>
                  <a:schemeClr val="tx1">
                    <a:tint val="75000"/>
                  </a:schemeClr>
                </a:solidFill>
                <a:effectLst/>
                <a:uLnTx/>
                <a:uFillTx/>
                <a:latin typeface="+mn-lt"/>
                <a:ea typeface="+mn-ea"/>
                <a:cs typeface="+mn-cs"/>
              </a:rPr>
              <a:t>?</a:t>
            </a:r>
          </a:p>
          <a:p>
            <a:pPr marL="0" marR="0" lvl="0" indent="0" algn="ctr" defTabSz="914400" rtl="0" eaLnBrk="1" fontAlgn="auto" latinLnBrk="0" hangingPunct="1">
              <a:lnSpc>
                <a:spcPct val="100000"/>
              </a:lnSpc>
              <a:spcBef>
                <a:spcPct val="20000"/>
              </a:spcBef>
              <a:spcAft>
                <a:spcPts val="0"/>
              </a:spcAft>
              <a:buClrTx/>
              <a:buSzTx/>
              <a:buFontTx/>
              <a:buNone/>
              <a:tabLst/>
              <a:defRPr/>
            </a:pPr>
            <a:endParaRPr kumimoji="0" lang="en-US" sz="2800" b="0" i="0" u="none" strike="noStrike" kern="1200" cap="none" spc="0" normalizeH="0" baseline="0" noProof="0" smtClean="0">
              <a:ln>
                <a:noFill/>
              </a:ln>
              <a:solidFill>
                <a:schemeClr val="tx1">
                  <a:tint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Tx/>
              <a:buNone/>
              <a:tabLst/>
              <a:defRPr/>
            </a:pPr>
            <a:endParaRPr kumimoji="0" lang="en-US" sz="2800" b="0" i="0" u="none" strike="noStrike" kern="1200" cap="none" spc="0" normalizeH="0" baseline="0" noProof="0" dirty="0" smtClean="0">
              <a:ln>
                <a:noFill/>
              </a:ln>
              <a:solidFill>
                <a:schemeClr val="tx1">
                  <a:tint val="75000"/>
                </a:schemeClr>
              </a:solidFill>
              <a:effectLst/>
              <a:uLnTx/>
              <a:uFillTx/>
              <a:latin typeface="Garamond" pitchFamily="18" charset="0"/>
              <a:ea typeface="+mn-ea"/>
              <a:cs typeface="+mn-cs"/>
            </a:endParaRPr>
          </a:p>
        </p:txBody>
      </p:sp>
      <p:pic>
        <p:nvPicPr>
          <p:cNvPr id="5" name="Picture 4" descr="1604.strip.gif"/>
          <p:cNvPicPr>
            <a:picLocks noChangeAspect="1"/>
          </p:cNvPicPr>
          <p:nvPr/>
        </p:nvPicPr>
        <p:blipFill>
          <a:blip r:embed="rId3" cstate="print"/>
          <a:stretch>
            <a:fillRect/>
          </a:stretch>
        </p:blipFill>
        <p:spPr>
          <a:xfrm>
            <a:off x="457200" y="1371600"/>
            <a:ext cx="8382000" cy="2819400"/>
          </a:xfrm>
          <a:prstGeom prst="rect">
            <a:avLst/>
          </a:prstGeom>
        </p:spPr>
      </p:pic>
      <p:sp>
        <p:nvSpPr>
          <p:cNvPr id="6" name="Rectangle 3"/>
          <p:cNvSpPr txBox="1">
            <a:spLocks noChangeArrowheads="1"/>
          </p:cNvSpPr>
          <p:nvPr/>
        </p:nvSpPr>
        <p:spPr>
          <a:xfrm>
            <a:off x="304800" y="4343400"/>
            <a:ext cx="8382000" cy="1600200"/>
          </a:xfrm>
          <a:prstGeom prst="rect">
            <a:avLst/>
          </a:prstGeom>
        </p:spPr>
        <p:txBody>
          <a:bodyPr vert="horz" lIns="91440" tIns="45720" rIns="91440" bIns="45720" rtlCol="0">
            <a:normAutofit/>
          </a:bodyPr>
          <a:lstStyle/>
          <a:p>
            <a:pPr marL="0" marR="0" lvl="0" indent="0" algn="just" defTabSz="914400" rtl="0" eaLnBrk="1" fontAlgn="auto" latinLnBrk="0" hangingPunct="1">
              <a:lnSpc>
                <a:spcPct val="100000"/>
              </a:lnSpc>
              <a:spcBef>
                <a:spcPct val="20000"/>
              </a:spcBef>
              <a:spcAft>
                <a:spcPts val="0"/>
              </a:spcAft>
              <a:buClrTx/>
              <a:buSzTx/>
              <a:buFontTx/>
              <a:buNone/>
              <a:tabLst/>
              <a:defRPr/>
            </a:pPr>
            <a:r>
              <a:rPr kumimoji="0" lang="en-US" sz="2800" b="0" i="0" u="none" strike="noStrike" kern="1200" cap="none" spc="0" normalizeH="0" baseline="0" noProof="0" dirty="0" smtClean="0">
                <a:ln>
                  <a:noFill/>
                </a:ln>
                <a:effectLst/>
                <a:uLnTx/>
                <a:uFillTx/>
                <a:latin typeface="+mn-lt"/>
                <a:ea typeface="+mn-ea"/>
                <a:cs typeface="+mn-cs"/>
              </a:rPr>
              <a:t>To accomplish most of what you want to do, you must first know </a:t>
            </a:r>
            <a:r>
              <a:rPr kumimoji="0" lang="en-US" sz="2800" b="1" i="0" u="none" strike="noStrike" kern="1200" cap="none" spc="0" normalizeH="0" baseline="0" noProof="0" dirty="0" smtClean="0">
                <a:ln>
                  <a:noFill/>
                </a:ln>
                <a:effectLst/>
                <a:uLnTx/>
                <a:uFillTx/>
                <a:latin typeface="+mn-lt"/>
                <a:ea typeface="+mn-ea"/>
                <a:cs typeface="+mn-cs"/>
              </a:rPr>
              <a:t>HOW</a:t>
            </a:r>
            <a:r>
              <a:rPr kumimoji="0" lang="en-US" sz="2800" b="0" i="0" u="none" strike="noStrike" kern="1200" cap="none" spc="0" normalizeH="0" baseline="0" noProof="0" dirty="0" smtClean="0">
                <a:ln>
                  <a:noFill/>
                </a:ln>
                <a:effectLst/>
                <a:uLnTx/>
                <a:uFillTx/>
                <a:latin typeface="+mn-lt"/>
                <a:ea typeface="+mn-ea"/>
                <a:cs typeface="+mn-cs"/>
              </a:rPr>
              <a:t> you spend your time.  Sure, you’re always busy. But are you </a:t>
            </a:r>
            <a:r>
              <a:rPr kumimoji="0" lang="en-US" sz="2800" b="1" i="0" u="none" strike="noStrike" kern="1200" cap="none" spc="0" normalizeH="0" baseline="0" noProof="0" dirty="0" smtClean="0">
                <a:ln>
                  <a:noFill/>
                </a:ln>
                <a:effectLst/>
                <a:uLnTx/>
                <a:uFillTx/>
                <a:latin typeface="+mn-lt"/>
                <a:ea typeface="+mn-ea"/>
                <a:cs typeface="+mn-cs"/>
              </a:rPr>
              <a:t>BUSY </a:t>
            </a:r>
            <a:r>
              <a:rPr kumimoji="0" lang="en-US" sz="2800" b="0" i="0" u="none" strike="noStrike" kern="1200" cap="none" spc="0" normalizeH="0" baseline="0" noProof="0" dirty="0" smtClean="0">
                <a:ln>
                  <a:noFill/>
                </a:ln>
                <a:effectLst/>
                <a:uLnTx/>
                <a:uFillTx/>
                <a:latin typeface="+mn-lt"/>
                <a:ea typeface="+mn-ea"/>
                <a:cs typeface="+mn-cs"/>
              </a:rPr>
              <a:t>or are you </a:t>
            </a:r>
            <a:r>
              <a:rPr kumimoji="0" lang="en-US" sz="2800" b="1" i="0" u="none" strike="noStrike" kern="1200" cap="none" spc="0" normalizeH="0" baseline="0" noProof="0" dirty="0" smtClean="0">
                <a:ln>
                  <a:noFill/>
                </a:ln>
                <a:effectLst/>
                <a:uLnTx/>
                <a:uFillTx/>
                <a:latin typeface="+mn-lt"/>
                <a:ea typeface="+mn-ea"/>
                <a:cs typeface="+mn-cs"/>
              </a:rPr>
              <a:t>PRODUCING</a:t>
            </a:r>
            <a:r>
              <a:rPr kumimoji="0" lang="en-US" sz="2800" b="0" i="0" u="none" strike="noStrike" kern="1200" cap="none" spc="0" normalizeH="0" baseline="0" noProof="0" dirty="0" smtClean="0">
                <a:ln>
                  <a:noFill/>
                </a:ln>
                <a:effectLst/>
                <a:uLnTx/>
                <a:uFillTx/>
                <a:latin typeface="+mn-lt"/>
                <a:ea typeface="+mn-ea"/>
                <a:cs typeface="+mn-cs"/>
              </a:rPr>
              <a:t>?</a:t>
            </a:r>
          </a:p>
          <a:p>
            <a:pPr marL="0" marR="0" lvl="0" indent="0" algn="ctr" defTabSz="914400" rtl="0" eaLnBrk="1" fontAlgn="auto" latinLnBrk="0" hangingPunct="1">
              <a:lnSpc>
                <a:spcPct val="100000"/>
              </a:lnSpc>
              <a:spcBef>
                <a:spcPct val="20000"/>
              </a:spcBef>
              <a:spcAft>
                <a:spcPts val="0"/>
              </a:spcAft>
              <a:buClrTx/>
              <a:buSzTx/>
              <a:buFontTx/>
              <a:buNone/>
              <a:tabLst/>
              <a:defRPr/>
            </a:pPr>
            <a:endParaRPr kumimoji="0" lang="en-US" sz="280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Tx/>
              <a:buNone/>
              <a:tabLst/>
              <a:defRPr/>
            </a:pPr>
            <a:endParaRPr kumimoji="0" lang="en-US" sz="2800" b="0" i="0" u="none" strike="noStrike" kern="1200" cap="none" spc="0" normalizeH="0" baseline="0" noProof="0" dirty="0" smtClean="0">
              <a:ln>
                <a:noFill/>
              </a:ln>
              <a:solidFill>
                <a:schemeClr val="tx1">
                  <a:tint val="75000"/>
                </a:schemeClr>
              </a:solidFill>
              <a:effectLst/>
              <a:uLnTx/>
              <a:uFillTx/>
              <a:latin typeface="Garamond" pitchFamily="18" charset="0"/>
              <a:ea typeface="+mn-ea"/>
              <a:cs typeface="+mn-cs"/>
            </a:endParaRPr>
          </a:p>
        </p:txBody>
      </p:sp>
      <p:sp>
        <p:nvSpPr>
          <p:cNvPr id="8" name="Footer Placeholder 3"/>
          <p:cNvSpPr>
            <a:spLocks noGrp="1"/>
          </p:cNvSpPr>
          <p:nvPr>
            <p:ph type="ftr" sz="quarter" idx="11"/>
          </p:nvPr>
        </p:nvSpPr>
        <p:spPr>
          <a:xfrm>
            <a:off x="1887758" y="6709210"/>
            <a:ext cx="2895600" cy="228600"/>
          </a:xfrm>
        </p:spPr>
        <p:txBody>
          <a:bodyPr/>
          <a:lstStyle/>
          <a:p>
            <a:pPr>
              <a:defRPr/>
            </a:pPr>
            <a:r>
              <a:rPr lang="en-US" dirty="0" smtClean="0"/>
              <a:t>© LIN SCAN 2014</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3"/>
          <p:cNvSpPr txBox="1">
            <a:spLocks noChangeArrowheads="1"/>
          </p:cNvSpPr>
          <p:nvPr/>
        </p:nvSpPr>
        <p:spPr bwMode="auto">
          <a:xfrm>
            <a:off x="609600" y="2895600"/>
            <a:ext cx="8229600"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3600" b="0" i="1" u="none" strike="noStrike" kern="0" cap="none" spc="0" normalizeH="0" baseline="0" noProof="0" dirty="0" smtClean="0">
                <a:ln>
                  <a:noFill/>
                </a:ln>
                <a:solidFill>
                  <a:schemeClr val="tx1"/>
                </a:solidFill>
                <a:effectLst/>
                <a:uLnTx/>
                <a:uFillTx/>
                <a:latin typeface="+mn-lt"/>
                <a:ea typeface="+mn-ea"/>
                <a:cs typeface="+mn-cs"/>
              </a:rPr>
              <a:t>through</a:t>
            </a:r>
            <a:r>
              <a:rPr kumimoji="0" lang="en-US" sz="3600" b="0" i="0" u="none" strike="noStrike" kern="0" cap="none" spc="0" normalizeH="0" noProof="0" dirty="0" smtClean="0">
                <a:ln>
                  <a:noFill/>
                </a:ln>
                <a:solidFill>
                  <a:schemeClr val="tx1"/>
                </a:solidFill>
                <a:effectLst/>
                <a:uLnTx/>
                <a:uFillTx/>
                <a:latin typeface="+mn-lt"/>
                <a:ea typeface="+mn-ea"/>
                <a:cs typeface="+mn-cs"/>
              </a:rPr>
              <a:t> </a:t>
            </a:r>
            <a:r>
              <a:rPr kumimoji="0" lang="en-US" sz="4000" b="1" i="0" u="none" strike="noStrike" kern="0" cap="none" spc="0" normalizeH="0" noProof="0" dirty="0" smtClean="0">
                <a:ln>
                  <a:noFill/>
                </a:ln>
                <a:solidFill>
                  <a:schemeClr val="tx1"/>
                </a:solidFill>
                <a:effectLst/>
                <a:uLnTx/>
                <a:uFillTx/>
                <a:latin typeface="+mn-lt"/>
                <a:ea typeface="+mn-ea"/>
                <a:cs typeface="+mn-cs"/>
              </a:rPr>
              <a:t>Effective Time Management</a:t>
            </a:r>
            <a:endParaRPr kumimoji="0" lang="en-US" sz="4000" b="1"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b="4345"/>
          <a:stretch/>
        </p:blipFill>
        <p:spPr>
          <a:xfrm>
            <a:off x="2895600" y="1143000"/>
            <a:ext cx="3810000" cy="3657600"/>
          </a:xfrm>
          <a:prstGeom prst="rect">
            <a:avLst/>
          </a:prstGeom>
        </p:spPr>
      </p:pic>
      <p:sp>
        <p:nvSpPr>
          <p:cNvPr id="4" name="Rectangle 3"/>
          <p:cNvSpPr txBox="1">
            <a:spLocks noChangeArrowheads="1"/>
          </p:cNvSpPr>
          <p:nvPr/>
        </p:nvSpPr>
        <p:spPr bwMode="auto">
          <a:xfrm>
            <a:off x="228600" y="3276600"/>
            <a:ext cx="8610600" cy="2514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en-US" sz="3200" b="1" i="0" u="none" strike="noStrike" kern="0" cap="none" spc="0" normalizeH="0" baseline="0" noProof="0" dirty="0" smtClean="0">
                <a:ln>
                  <a:noFill/>
                </a:ln>
                <a:solidFill>
                  <a:schemeClr val="tx1"/>
                </a:solidFill>
                <a:effectLst/>
                <a:uLnTx/>
                <a:uFillTx/>
                <a:latin typeface="+mn-lt"/>
                <a:ea typeface="+mn-ea"/>
                <a:cs typeface="+mn-cs"/>
              </a:rPr>
              <a:t>“Time Management</a:t>
            </a:r>
            <a:r>
              <a:rPr kumimoji="0" lang="en-US" sz="3200" b="1" i="0" u="none" strike="noStrike" kern="0" cap="none" spc="0" normalizeH="0" noProof="0" dirty="0" smtClean="0">
                <a:ln>
                  <a:noFill/>
                </a:ln>
                <a:solidFill>
                  <a:schemeClr val="tx1"/>
                </a:solidFill>
                <a:effectLst/>
                <a:uLnTx/>
                <a:uFillTx/>
                <a:latin typeface="+mn-lt"/>
                <a:ea typeface="+mn-ea"/>
                <a:cs typeface="+mn-cs"/>
              </a:rPr>
              <a:t>                               is not about time, its about                          US and HOW WE MANAGE OURSELVES.”</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n-US" sz="2800" b="0" i="0" u="none" strike="noStrike" kern="0" cap="none" spc="0" normalizeH="0" baseline="0" noProof="0" dirty="0" smtClean="0">
              <a:ln>
                <a:noFill/>
              </a:ln>
              <a:solidFill>
                <a:schemeClr val="tx1"/>
              </a:solidFill>
              <a:effectLst/>
              <a:uLnTx/>
              <a:uFillTx/>
              <a:latin typeface="Garamond" pitchFamily="18" charset="0"/>
              <a:ea typeface="+mn-ea"/>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3"/>
          <p:cNvSpPr txBox="1">
            <a:spLocks noChangeArrowheads="1"/>
          </p:cNvSpPr>
          <p:nvPr/>
        </p:nvSpPr>
        <p:spPr bwMode="auto">
          <a:xfrm>
            <a:off x="228600" y="4191000"/>
            <a:ext cx="8534400" cy="2286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en-US" sz="1400" b="0"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lang="en-US" sz="2800" kern="0" dirty="0" smtClean="0">
                <a:latin typeface="+mn-lt"/>
              </a:rPr>
              <a:t>It is one of those areas that is very individual. There are thousands of different techniques to time management, just make sure that which ever you choose is the best one for your lifestyle and organizational style.</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4" name="TextBox 3"/>
          <p:cNvSpPr txBox="1"/>
          <p:nvPr/>
        </p:nvSpPr>
        <p:spPr>
          <a:xfrm>
            <a:off x="5080000" y="1295400"/>
            <a:ext cx="4064000" cy="3385542"/>
          </a:xfrm>
          <a:prstGeom prst="rect">
            <a:avLst/>
          </a:prstGeom>
          <a:noFill/>
        </p:spPr>
        <p:txBody>
          <a:bodyPr wrap="square" rtlCol="0">
            <a:spAutoFit/>
          </a:bodyPr>
          <a:lstStyle/>
          <a:p>
            <a:pPr lvl="0"/>
            <a:r>
              <a:rPr lang="en-US" sz="2800" kern="0" dirty="0">
                <a:latin typeface="+mn-lt"/>
              </a:rPr>
              <a:t>The process of managing and implementing a strategy that assists in making ones life more efficient and productive.</a:t>
            </a:r>
          </a:p>
          <a:p>
            <a:endParaRPr lang="en-US"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b="10328"/>
          <a:stretch/>
        </p:blipFill>
        <p:spPr>
          <a:xfrm>
            <a:off x="304800" y="1295400"/>
            <a:ext cx="4775200" cy="341649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pic>
        <p:nvPicPr>
          <p:cNvPr id="3" name="Picture 2" descr="http://www.lifesure.co.uk/cms/wp-content/uploads/2012/05/Delegate.jpg"/>
          <p:cNvPicPr>
            <a:picLocks noChangeAspect="1" noChangeArrowheads="1"/>
          </p:cNvPicPr>
          <p:nvPr/>
        </p:nvPicPr>
        <p:blipFill>
          <a:blip r:embed="rId3" cstate="print"/>
          <a:srcRect/>
          <a:stretch>
            <a:fillRect/>
          </a:stretch>
        </p:blipFill>
        <p:spPr bwMode="auto">
          <a:xfrm>
            <a:off x="914400" y="1295400"/>
            <a:ext cx="7391400" cy="5209177"/>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pic>
        <p:nvPicPr>
          <p:cNvPr id="3" name="Picture 4" descr="MCj04344110000[1]"/>
          <p:cNvPicPr>
            <a:picLocks noChangeAspect="1" noChangeArrowheads="1"/>
          </p:cNvPicPr>
          <p:nvPr/>
        </p:nvPicPr>
        <p:blipFill>
          <a:blip r:embed="rId3" cstate="print"/>
          <a:srcRect/>
          <a:stretch>
            <a:fillRect/>
          </a:stretch>
        </p:blipFill>
        <p:spPr>
          <a:xfrm>
            <a:off x="5791200" y="304800"/>
            <a:ext cx="2819400" cy="2819400"/>
          </a:xfrm>
          <a:prstGeom prst="rect">
            <a:avLst/>
          </a:prstGeom>
          <a:noFill/>
        </p:spPr>
      </p:pic>
      <p:sp>
        <p:nvSpPr>
          <p:cNvPr id="4" name="Rectangle 2"/>
          <p:cNvSpPr txBox="1">
            <a:spLocks noChangeArrowheads="1"/>
          </p:cNvSpPr>
          <p:nvPr/>
        </p:nvSpPr>
        <p:spPr>
          <a:xfrm>
            <a:off x="533400" y="914400"/>
            <a:ext cx="6324600" cy="1112838"/>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chemeClr val="tx1"/>
                </a:solidFill>
                <a:effectLst/>
                <a:uLnTx/>
                <a:uFillTx/>
                <a:latin typeface="+mn-lt"/>
                <a:ea typeface="+mj-ea"/>
                <a:cs typeface="+mj-cs"/>
              </a:rPr>
              <a:t>Top 11 time tamers?</a:t>
            </a:r>
          </a:p>
        </p:txBody>
      </p:sp>
      <p:sp>
        <p:nvSpPr>
          <p:cNvPr id="5" name="Content Placeholder 5"/>
          <p:cNvSpPr txBox="1">
            <a:spLocks/>
          </p:cNvSpPr>
          <p:nvPr/>
        </p:nvSpPr>
        <p:spPr>
          <a:xfrm>
            <a:off x="609600" y="1828800"/>
            <a:ext cx="8229600" cy="4648200"/>
          </a:xfrm>
          <a:prstGeom prst="rect">
            <a:avLst/>
          </a:prstGeom>
        </p:spPr>
        <p:txBody>
          <a:bodyPr vert="horz" lIns="91440" tIns="45720" rIns="91440" bIns="45720" rtlCol="0">
            <a:normAutofit fontScale="85000" lnSpcReduction="20000"/>
          </a:bodyPr>
          <a:lstStyle/>
          <a:p>
            <a:pPr marL="514350" marR="0" lvl="0" indent="-514350"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How To Plan Your Day?</a:t>
            </a:r>
          </a:p>
          <a:p>
            <a:pPr marL="514350" marR="0" lvl="0" indent="-514350"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How To Stop Procrastinating?</a:t>
            </a:r>
          </a:p>
          <a:p>
            <a:pPr marL="514350" marR="0" lvl="0" indent="-514350"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How To Prepare For Meetings?</a:t>
            </a:r>
          </a:p>
          <a:p>
            <a:pPr marL="514350" marR="0" lvl="0" indent="-514350"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How To Handle Paperwork?</a:t>
            </a:r>
          </a:p>
          <a:p>
            <a:pPr marL="514350" marR="0" lvl="0" indent="-514350"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How To Delegate?</a:t>
            </a:r>
          </a:p>
          <a:p>
            <a:pPr marL="514350" marR="0" lvl="0" indent="-514350"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How To Get Cooperation from Other Departments?</a:t>
            </a:r>
          </a:p>
          <a:p>
            <a:pPr marL="514350" marR="0" lvl="0" indent="-514350"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How To Use E-Mail?</a:t>
            </a:r>
          </a:p>
          <a:p>
            <a:pPr marL="514350" marR="0" lvl="0" indent="-514350"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How To Say No?</a:t>
            </a:r>
          </a:p>
          <a:p>
            <a:pPr marL="514350" marR="0" lvl="0" indent="-514350"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How To Simplify Your Life?</a:t>
            </a:r>
          </a:p>
          <a:p>
            <a:pPr marL="514350" marR="0" lvl="0" indent="-514350"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How to Reduce Stress?</a:t>
            </a:r>
          </a:p>
          <a:p>
            <a:pPr marL="514350" marR="0" lvl="0" indent="-514350"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How To Prevent Interruptions?</a:t>
            </a: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2"/>
          <p:cNvSpPr txBox="1">
            <a:spLocks noChangeArrowheads="1"/>
          </p:cNvSpPr>
          <p:nvPr/>
        </p:nvSpPr>
        <p:spPr>
          <a:xfrm>
            <a:off x="228600" y="1981200"/>
            <a:ext cx="5791199" cy="152400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rgbClr val="FF0000"/>
                </a:solidFill>
                <a:effectLst/>
                <a:uLnTx/>
                <a:uFillTx/>
                <a:latin typeface="+mn-lt"/>
                <a:ea typeface="+mj-ea"/>
                <a:cs typeface="+mj-cs"/>
              </a:rPr>
              <a:t>1.</a:t>
            </a:r>
            <a:r>
              <a:rPr kumimoji="0" lang="en-US" sz="4400" b="1" i="0" u="none" strike="noStrike" kern="1200" cap="none" spc="0" normalizeH="0" baseline="0" noProof="0" dirty="0" smtClean="0">
                <a:ln>
                  <a:noFill/>
                </a:ln>
                <a:solidFill>
                  <a:schemeClr val="tx1"/>
                </a:solidFill>
                <a:effectLst/>
                <a:uLnTx/>
                <a:uFillTx/>
                <a:latin typeface="+mn-lt"/>
                <a:ea typeface="+mj-ea"/>
                <a:cs typeface="+mj-cs"/>
              </a:rPr>
              <a:t> How to plan your day</a:t>
            </a:r>
          </a:p>
        </p:txBody>
      </p:sp>
      <p:pic>
        <p:nvPicPr>
          <p:cNvPr id="4" name="Picture 3" descr="44_Person_Centred_Planning.jpg"/>
          <p:cNvPicPr>
            <a:picLocks noChangeAspect="1"/>
          </p:cNvPicPr>
          <p:nvPr/>
        </p:nvPicPr>
        <p:blipFill>
          <a:blip r:embed="rId3" cstate="print"/>
          <a:stretch>
            <a:fillRect/>
          </a:stretch>
        </p:blipFill>
        <p:spPr>
          <a:xfrm>
            <a:off x="3276600" y="3276599"/>
            <a:ext cx="3429000" cy="3352801"/>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b="5411"/>
          <a:stretch/>
        </p:blipFill>
        <p:spPr>
          <a:xfrm>
            <a:off x="5943600" y="609599"/>
            <a:ext cx="2895600" cy="33080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2"/>
          <p:cNvSpPr txBox="1">
            <a:spLocks noChangeArrowheads="1"/>
          </p:cNvSpPr>
          <p:nvPr/>
        </p:nvSpPr>
        <p:spPr bwMode="auto">
          <a:xfrm>
            <a:off x="381000" y="1143000"/>
            <a:ext cx="8229600" cy="71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0" cap="all" spc="0" normalizeH="0" baseline="0" noProof="0" dirty="0" smtClean="0">
                <a:ln>
                  <a:noFill/>
                </a:ln>
                <a:solidFill>
                  <a:srgbClr val="0066CC"/>
                </a:solidFill>
                <a:effectLst/>
                <a:uLnTx/>
                <a:uFillTx/>
                <a:latin typeface="+mn-lt"/>
                <a:ea typeface="+mj-ea"/>
                <a:cs typeface="+mj-cs"/>
              </a:rPr>
              <a:t>1. How to plan your day</a:t>
            </a:r>
          </a:p>
        </p:txBody>
      </p:sp>
      <p:sp>
        <p:nvSpPr>
          <p:cNvPr id="4" name="Content Placeholder 8"/>
          <p:cNvSpPr txBox="1">
            <a:spLocks/>
          </p:cNvSpPr>
          <p:nvPr/>
        </p:nvSpPr>
        <p:spPr>
          <a:xfrm>
            <a:off x="381000" y="1752600"/>
            <a:ext cx="8305800" cy="4876800"/>
          </a:xfrm>
          <a:prstGeom prst="rect">
            <a:avLst/>
          </a:prstGeom>
        </p:spPr>
        <p:txBody>
          <a:bodyPr vert="horz" lIns="91440" tIns="45720" rIns="91440" bIns="45720" rtlCol="0">
            <a:normAutofit fontScale="85000" lnSpcReduction="20000"/>
          </a:bodyPr>
          <a:lstStyle/>
          <a:p>
            <a:pPr marL="457200" marR="0" lvl="0" indent="-4572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Visualize your long term picture of success and put in writing.</a:t>
            </a:r>
          </a:p>
          <a:p>
            <a:pPr marL="457200" marR="0" lvl="0" indent="-4572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Use planner to keep track of your appointments.</a:t>
            </a:r>
          </a:p>
          <a:p>
            <a:pPr marL="457200" marR="0" lvl="0" indent="-4572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Write out a TO DO LIST every day.</a:t>
            </a:r>
          </a:p>
          <a:p>
            <a:pPr marL="457200" marR="0" lvl="0" indent="-4572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Separate your TO DO LIST according to priorities.</a:t>
            </a:r>
          </a:p>
          <a:p>
            <a:pPr marL="457200" marR="0" lvl="0" indent="-4572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Check off items as you complete them.</a:t>
            </a:r>
          </a:p>
          <a:p>
            <a:pPr marL="457200" marR="0" lvl="0" indent="-4572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Don’t jam your day full of activities.</a:t>
            </a:r>
          </a:p>
          <a:p>
            <a:pPr marL="457200" marR="0" lvl="0" indent="-4572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Be your own manager.</a:t>
            </a:r>
          </a:p>
          <a:p>
            <a:pPr marL="457200" marR="0" lvl="0" indent="-4572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Do it now.</a:t>
            </a:r>
          </a:p>
          <a:p>
            <a:pPr marL="457200" marR="0" lvl="0" indent="-4572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Always plan time for balance.</a:t>
            </a:r>
          </a:p>
          <a:p>
            <a:pPr marL="457200" marR="0" lvl="0" indent="-4572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Review the plan that you have written down at the end of the day.</a:t>
            </a: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2"/>
          <p:cNvSpPr txBox="1">
            <a:spLocks noChangeArrowheads="1"/>
          </p:cNvSpPr>
          <p:nvPr/>
        </p:nvSpPr>
        <p:spPr>
          <a:xfrm>
            <a:off x="304800" y="1371600"/>
            <a:ext cx="6705600" cy="114300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rgbClr val="FF0000"/>
                </a:solidFill>
                <a:effectLst/>
                <a:uLnTx/>
                <a:uFillTx/>
                <a:latin typeface="+mn-lt"/>
                <a:ea typeface="+mj-ea"/>
                <a:cs typeface="+mj-cs"/>
              </a:rPr>
              <a:t>2. </a:t>
            </a:r>
            <a:r>
              <a:rPr kumimoji="0" lang="en-US" sz="3600" b="1" i="0" u="none" strike="noStrike" kern="1200" cap="none" spc="0" normalizeH="0" baseline="0" noProof="0" dirty="0" smtClean="0">
                <a:ln>
                  <a:noFill/>
                </a:ln>
                <a:solidFill>
                  <a:schemeClr val="tx1"/>
                </a:solidFill>
                <a:effectLst/>
                <a:uLnTx/>
                <a:uFillTx/>
                <a:latin typeface="+mn-lt"/>
                <a:ea typeface="+mj-ea"/>
                <a:cs typeface="+mj-cs"/>
              </a:rPr>
              <a:t>How to stop procrastinating</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8200" y="2057400"/>
            <a:ext cx="4191000" cy="42672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 y="914401"/>
            <a:ext cx="6747831" cy="53340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rcRect b="1266"/>
          <a:stretch>
            <a:fillRect/>
          </a:stretch>
        </p:blipFill>
        <p:spPr>
          <a:xfrm>
            <a:off x="2438400" y="1066800"/>
            <a:ext cx="4907427" cy="5455628"/>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2"/>
          <p:cNvSpPr txBox="1">
            <a:spLocks noChangeArrowheads="1"/>
          </p:cNvSpPr>
          <p:nvPr/>
        </p:nvSpPr>
        <p:spPr bwMode="auto">
          <a:xfrm>
            <a:off x="457200" y="1295400"/>
            <a:ext cx="8229600" cy="71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0" cap="all" spc="0" normalizeH="0" baseline="0" noProof="0" dirty="0" smtClean="0">
                <a:ln>
                  <a:noFill/>
                </a:ln>
                <a:solidFill>
                  <a:srgbClr val="0066CC"/>
                </a:solidFill>
                <a:effectLst/>
                <a:uLnTx/>
                <a:uFillTx/>
                <a:latin typeface="+mn-lt"/>
                <a:ea typeface="+mj-ea"/>
                <a:cs typeface="+mj-cs"/>
              </a:rPr>
              <a:t>2. How</a:t>
            </a:r>
            <a:r>
              <a:rPr kumimoji="0" lang="en-US" sz="2800" b="1" i="0" u="none" strike="noStrike" kern="0" cap="all" spc="0" normalizeH="0" noProof="0" dirty="0" smtClean="0">
                <a:ln>
                  <a:noFill/>
                </a:ln>
                <a:solidFill>
                  <a:srgbClr val="0066CC"/>
                </a:solidFill>
                <a:effectLst/>
                <a:uLnTx/>
                <a:uFillTx/>
                <a:latin typeface="+mn-lt"/>
                <a:ea typeface="+mj-ea"/>
                <a:cs typeface="+mj-cs"/>
              </a:rPr>
              <a:t> to stop procrastinating?</a:t>
            </a:r>
            <a:endParaRPr kumimoji="0" lang="en-US" sz="2800" b="1" i="0" u="none" strike="noStrike" kern="0" cap="all" spc="0" normalizeH="0" baseline="0" noProof="0" dirty="0" smtClean="0">
              <a:ln>
                <a:noFill/>
              </a:ln>
              <a:solidFill>
                <a:srgbClr val="0066CC"/>
              </a:solidFill>
              <a:effectLst/>
              <a:uLnTx/>
              <a:uFillTx/>
              <a:latin typeface="+mn-lt"/>
              <a:ea typeface="+mj-ea"/>
              <a:cs typeface="+mj-cs"/>
            </a:endParaRPr>
          </a:p>
        </p:txBody>
      </p:sp>
      <p:sp>
        <p:nvSpPr>
          <p:cNvPr id="4" name="Content Placeholder 8"/>
          <p:cNvSpPr txBox="1">
            <a:spLocks/>
          </p:cNvSpPr>
          <p:nvPr/>
        </p:nvSpPr>
        <p:spPr>
          <a:xfrm>
            <a:off x="381000" y="1981200"/>
            <a:ext cx="8382000" cy="4876800"/>
          </a:xfrm>
          <a:prstGeom prst="rect">
            <a:avLst/>
          </a:prstGeom>
        </p:spPr>
        <p:txBody>
          <a:bodyPr vert="horz" lIns="91440" tIns="45720" rIns="91440" bIns="45720" rtlCol="0">
            <a:normAutofit fontScale="85000" lnSpcReduction="20000"/>
          </a:bodyPr>
          <a:lstStyle/>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Recognize that procrastination stems from habit.</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Harold Taylor defines procrastination as the intentional and habitual postponement of an important task that should be done now.</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Understand the cause of procrastination, then develop strategies to fix it.</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Recognize the difference between an appropriate decision to delay, and an irrational postponement without justification.</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dirty="0" smtClean="0">
                <a:ln>
                  <a:noFill/>
                </a:ln>
                <a:solidFill>
                  <a:schemeClr val="tx1">
                    <a:tint val="75000"/>
                  </a:schemeClr>
                </a:solidFill>
                <a:effectLst/>
                <a:uLnTx/>
                <a:uFillTx/>
                <a:latin typeface="+mn-lt"/>
                <a:ea typeface="+mn-ea"/>
                <a:cs typeface="+mn-cs"/>
              </a:rPr>
              <a:t>Fix procrastination by working on:</a:t>
            </a:r>
          </a:p>
          <a:p>
            <a:pPr marL="457200" marR="0" lvl="0" indent="-457200" algn="just" defTabSz="914400" rtl="0" eaLnBrk="1" fontAlgn="auto" latinLnBrk="0" hangingPunct="1">
              <a:lnSpc>
                <a:spcPct val="100000"/>
              </a:lnSpc>
              <a:spcBef>
                <a:spcPct val="20000"/>
              </a:spcBef>
              <a:spcAft>
                <a:spcPts val="0"/>
              </a:spcAft>
              <a:buClrTx/>
              <a:buSzTx/>
              <a:buFont typeface="Arial" pitchFamily="34" charset="0"/>
              <a:buAutoNum type="alphaLcPeriod"/>
              <a:tabLst/>
              <a:defRPr/>
            </a:pPr>
            <a:r>
              <a:rPr kumimoji="0" lang="en-US" sz="2800" b="1" i="0" u="none" strike="noStrike" kern="1200" cap="none" spc="0" normalizeH="0" baseline="0" noProof="0" dirty="0" smtClean="0">
                <a:ln>
                  <a:noFill/>
                </a:ln>
                <a:solidFill>
                  <a:schemeClr val="tx1">
                    <a:tint val="75000"/>
                  </a:schemeClr>
                </a:solidFill>
                <a:effectLst/>
                <a:uLnTx/>
                <a:uFillTx/>
                <a:latin typeface="+mn-lt"/>
                <a:ea typeface="+mn-ea"/>
                <a:cs typeface="+mn-cs"/>
              </a:rPr>
              <a:t>Task</a:t>
            </a:r>
          </a:p>
          <a:p>
            <a:pPr marL="457200" marR="0" lvl="0" indent="-457200" algn="just" defTabSz="914400" rtl="0" eaLnBrk="1" fontAlgn="auto" latinLnBrk="0" hangingPunct="1">
              <a:lnSpc>
                <a:spcPct val="100000"/>
              </a:lnSpc>
              <a:spcBef>
                <a:spcPct val="20000"/>
              </a:spcBef>
              <a:spcAft>
                <a:spcPts val="0"/>
              </a:spcAft>
              <a:buClrTx/>
              <a:buSzTx/>
              <a:buFont typeface="Arial" pitchFamily="34" charset="0"/>
              <a:buAutoNum type="alphaLcPeriod"/>
              <a:tabLst/>
              <a:defRPr/>
            </a:pPr>
            <a:r>
              <a:rPr kumimoji="0" lang="en-US" sz="2800" b="1" i="0" u="none" strike="noStrike" kern="1200" cap="none" spc="0" normalizeH="0" baseline="0" noProof="0" dirty="0" smtClean="0">
                <a:ln>
                  <a:noFill/>
                </a:ln>
                <a:solidFill>
                  <a:schemeClr val="tx1">
                    <a:tint val="75000"/>
                  </a:schemeClr>
                </a:solidFill>
                <a:effectLst/>
                <a:uLnTx/>
                <a:uFillTx/>
                <a:latin typeface="+mn-lt"/>
                <a:ea typeface="+mn-ea"/>
                <a:cs typeface="+mn-cs"/>
              </a:rPr>
              <a:t>Environment</a:t>
            </a:r>
            <a:endParaRPr kumimoji="0" lang="en-US" sz="2800" b="1"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Content Placeholder 8"/>
          <p:cNvSpPr txBox="1">
            <a:spLocks/>
          </p:cNvSpPr>
          <p:nvPr/>
        </p:nvSpPr>
        <p:spPr>
          <a:xfrm>
            <a:off x="609600" y="2209800"/>
            <a:ext cx="7772400" cy="4038600"/>
          </a:xfrm>
          <a:prstGeom prst="rect">
            <a:avLst/>
          </a:prstGeom>
        </p:spPr>
        <p:txBody>
          <a:bodyPr vert="horz" lIns="91440" tIns="45720" rIns="91440" bIns="45720" rtlCol="0">
            <a:normAutofit fontScale="92500" lnSpcReduction="10000"/>
          </a:bodyPr>
          <a:lstStyle/>
          <a:p>
            <a:pPr marL="514350" marR="0" lvl="0" indent="-514350"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Unpleasant tasks</a:t>
            </a:r>
          </a:p>
          <a:p>
            <a:pPr marL="514350" marR="0" lvl="0" indent="-514350"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Complex Projects</a:t>
            </a:r>
          </a:p>
          <a:p>
            <a:pPr marL="514350" marR="0" lvl="0" indent="-514350"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Indecision</a:t>
            </a:r>
          </a:p>
          <a:p>
            <a:pPr marL="514350" marR="0" lvl="0" indent="-514350"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Fear of failure (lack of self confidence)</a:t>
            </a:r>
          </a:p>
          <a:p>
            <a:pPr marL="514350" marR="0" lvl="0" indent="-514350"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Lack of Interest</a:t>
            </a:r>
          </a:p>
          <a:p>
            <a:pPr marL="514350" marR="0" lvl="0" indent="-514350"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Perfectionism</a:t>
            </a:r>
          </a:p>
          <a:p>
            <a:pPr marL="514350" marR="0" lvl="0" indent="-514350"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Hostility towards a boss</a:t>
            </a:r>
          </a:p>
          <a:p>
            <a:pPr marL="514350" marR="0" lvl="0" indent="-514350"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Distraction, lack of focus</a:t>
            </a: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36766" b="28918"/>
          <a:stretch/>
        </p:blipFill>
        <p:spPr>
          <a:xfrm>
            <a:off x="1143000" y="1371600"/>
            <a:ext cx="2667000" cy="797257"/>
          </a:xfrm>
          <a:prstGeom prst="rect">
            <a:avLst/>
          </a:prstGeom>
        </p:spPr>
      </p:pic>
      <p:sp>
        <p:nvSpPr>
          <p:cNvPr id="6" name="Rectangle 2"/>
          <p:cNvSpPr txBox="1">
            <a:spLocks noChangeArrowheads="1"/>
          </p:cNvSpPr>
          <p:nvPr/>
        </p:nvSpPr>
        <p:spPr bwMode="auto">
          <a:xfrm>
            <a:off x="685800" y="1447800"/>
            <a:ext cx="762000" cy="71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4000" b="1" kern="0" cap="all" dirty="0">
                <a:solidFill>
                  <a:srgbClr val="0066CC"/>
                </a:solidFill>
                <a:latin typeface="+mn-lt"/>
                <a:ea typeface="+mj-ea"/>
                <a:cs typeface="+mj-cs"/>
              </a:rPr>
              <a:t>A</a:t>
            </a:r>
            <a:r>
              <a:rPr kumimoji="0" lang="en-US" sz="4000" b="1" i="0" u="none" strike="noStrike" kern="0" cap="all" spc="0" normalizeH="0" baseline="0" noProof="0" dirty="0" smtClean="0">
                <a:ln>
                  <a:noFill/>
                </a:ln>
                <a:solidFill>
                  <a:srgbClr val="0066CC"/>
                </a:solidFill>
                <a:effectLst/>
                <a:uLnTx/>
                <a:uFillTx/>
                <a:latin typeface="+mn-lt"/>
                <a:ea typeface="+mj-ea"/>
                <a:cs typeface="+mj-cs"/>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2"/>
          <p:cNvSpPr txBox="1">
            <a:spLocks noChangeArrowheads="1"/>
          </p:cNvSpPr>
          <p:nvPr/>
        </p:nvSpPr>
        <p:spPr bwMode="auto">
          <a:xfrm>
            <a:off x="457200" y="1295400"/>
            <a:ext cx="838200" cy="71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0" cap="all" spc="0" normalizeH="0" baseline="0" noProof="0" dirty="0" smtClean="0">
                <a:ln>
                  <a:noFill/>
                </a:ln>
                <a:solidFill>
                  <a:srgbClr val="0066CC"/>
                </a:solidFill>
                <a:effectLst/>
                <a:uLnTx/>
                <a:uFillTx/>
                <a:latin typeface="+mn-lt"/>
                <a:ea typeface="+mj-ea"/>
                <a:cs typeface="+mj-cs"/>
              </a:rPr>
              <a:t>B. </a:t>
            </a:r>
          </a:p>
        </p:txBody>
      </p:sp>
      <p:sp>
        <p:nvSpPr>
          <p:cNvPr id="4" name="Content Placeholder 8"/>
          <p:cNvSpPr txBox="1">
            <a:spLocks/>
          </p:cNvSpPr>
          <p:nvPr/>
        </p:nvSpPr>
        <p:spPr>
          <a:xfrm>
            <a:off x="457200" y="2057400"/>
            <a:ext cx="8229600" cy="4419600"/>
          </a:xfrm>
          <a:prstGeom prst="rect">
            <a:avLst/>
          </a:prstGeom>
        </p:spPr>
        <p:txBody>
          <a:bodyPr vert="horz" lIns="91440" tIns="45720" rIns="91440" bIns="45720" rtlCol="0">
            <a:normAutofit/>
          </a:bodyPr>
          <a:lstStyle/>
          <a:p>
            <a:pPr marL="457200" marR="0" lvl="0" indent="-4572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Tailor your environment for work.</a:t>
            </a:r>
          </a:p>
          <a:p>
            <a:pPr marL="457200" marR="0" lvl="0" indent="-4572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Remove distractions.</a:t>
            </a:r>
          </a:p>
          <a:p>
            <a:pPr marL="457200" marR="0" lvl="0" indent="-4572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If you work at home, treat your office as an office.</a:t>
            </a:r>
          </a:p>
          <a:p>
            <a:pPr marL="457200" marR="0" lvl="0" indent="-4572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Tell your family that you are not to be disturbed in your home office.</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27334" t="51782" r="27890" b="35764"/>
          <a:stretch/>
        </p:blipFill>
        <p:spPr>
          <a:xfrm>
            <a:off x="1143000" y="1143000"/>
            <a:ext cx="3581400" cy="89420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5000" y="2133600"/>
            <a:ext cx="5334000" cy="4050846"/>
          </a:xfrm>
          <a:prstGeom prst="rect">
            <a:avLst/>
          </a:prstGeom>
        </p:spPr>
      </p:pic>
      <p:sp>
        <p:nvSpPr>
          <p:cNvPr id="4" name="Rectangle 2"/>
          <p:cNvSpPr txBox="1">
            <a:spLocks noChangeArrowheads="1"/>
          </p:cNvSpPr>
          <p:nvPr/>
        </p:nvSpPr>
        <p:spPr>
          <a:xfrm>
            <a:off x="381000" y="1295400"/>
            <a:ext cx="8458200" cy="914400"/>
          </a:xfrm>
          <a:prstGeom prst="rect">
            <a:avLst/>
          </a:prstGeom>
        </p:spPr>
        <p:txBody>
          <a:bodyPr vert="horz" lIns="91440" tIns="45720" rIns="91440" bIns="45720"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rgbClr val="FF0000"/>
                </a:solidFill>
                <a:effectLst/>
                <a:uLnTx/>
                <a:uFillTx/>
                <a:latin typeface="+mn-lt"/>
                <a:ea typeface="+mj-ea"/>
                <a:cs typeface="+mj-cs"/>
              </a:rPr>
              <a:t>3. </a:t>
            </a:r>
            <a:r>
              <a:rPr kumimoji="0" lang="en-US" sz="3600" b="1" i="0" u="none" strike="noStrike" kern="1200" cap="none" spc="0" normalizeH="0" baseline="0" noProof="0" dirty="0" smtClean="0">
                <a:ln>
                  <a:noFill/>
                </a:ln>
                <a:solidFill>
                  <a:schemeClr val="tx1"/>
                </a:solidFill>
                <a:effectLst/>
                <a:uLnTx/>
                <a:uFillTx/>
                <a:latin typeface="+mn-lt"/>
                <a:ea typeface="+mj-ea"/>
                <a:cs typeface="+mj-cs"/>
              </a:rPr>
              <a:t>HOW TO PREPARE </a:t>
            </a:r>
            <a:r>
              <a:rPr kumimoji="0" lang="en-US" sz="3600" b="0" i="0" u="none" strike="noStrike" kern="1200" cap="none" spc="0" normalizeH="0" baseline="0" noProof="0" dirty="0" smtClean="0">
                <a:ln>
                  <a:noFill/>
                </a:ln>
                <a:solidFill>
                  <a:schemeClr val="tx1"/>
                </a:solidFill>
                <a:effectLst/>
                <a:uLnTx/>
                <a:uFillTx/>
                <a:latin typeface="+mn-lt"/>
                <a:ea typeface="+mj-ea"/>
                <a:cs typeface="+mj-cs"/>
              </a:rPr>
              <a:t>MEETINGS</a:t>
            </a:r>
            <a:endParaRPr kumimoji="0" lang="en-US" sz="3600" b="1" i="0" u="none" strike="noStrike" kern="1200" cap="none" spc="0" normalizeH="0" baseline="0" noProof="0" dirty="0" smtClean="0">
              <a:ln>
                <a:noFill/>
              </a:ln>
              <a:solidFill>
                <a:schemeClr val="tx1"/>
              </a:solidFill>
              <a:effectLst/>
              <a:uLnTx/>
              <a:uFillTx/>
              <a:latin typeface="+mn-lt"/>
              <a:ea typeface="+mj-ea"/>
              <a:cs typeface="+mj-cs"/>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24200" y="2514600"/>
            <a:ext cx="1524000" cy="106680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2"/>
          <p:cNvSpPr txBox="1">
            <a:spLocks noChangeArrowheads="1"/>
          </p:cNvSpPr>
          <p:nvPr/>
        </p:nvSpPr>
        <p:spPr bwMode="auto">
          <a:xfrm>
            <a:off x="381000" y="1600200"/>
            <a:ext cx="8763000" cy="71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all" spc="0" normalizeH="0" baseline="0" noProof="0" dirty="0" smtClean="0">
                <a:ln>
                  <a:noFill/>
                </a:ln>
                <a:solidFill>
                  <a:srgbClr val="0066CC"/>
                </a:solidFill>
                <a:effectLst/>
                <a:uLnTx/>
                <a:uFillTx/>
                <a:latin typeface="+mn-lt"/>
                <a:ea typeface="+mj-ea"/>
                <a:cs typeface="+mj-cs"/>
              </a:rPr>
              <a:t>3. How to prepare for</a:t>
            </a:r>
          </a:p>
        </p:txBody>
      </p:sp>
      <p:sp>
        <p:nvSpPr>
          <p:cNvPr id="4" name="Content Placeholder 8"/>
          <p:cNvSpPr txBox="1">
            <a:spLocks/>
          </p:cNvSpPr>
          <p:nvPr/>
        </p:nvSpPr>
        <p:spPr>
          <a:xfrm>
            <a:off x="381000" y="2362200"/>
            <a:ext cx="8534400" cy="3962400"/>
          </a:xfrm>
          <a:prstGeom prst="rect">
            <a:avLst/>
          </a:prstGeom>
        </p:spPr>
        <p:txBody>
          <a:bodyPr vert="horz" lIns="91440" tIns="45720" rIns="91440" bIns="45720" rtlCol="0">
            <a:normAutofit/>
          </a:bodyPr>
          <a:lstStyle/>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900" b="0" i="0" u="none" strike="noStrike" kern="1200" cap="none" spc="0" normalizeH="0" baseline="0" noProof="0" dirty="0" smtClean="0">
                <a:ln>
                  <a:noFill/>
                </a:ln>
                <a:solidFill>
                  <a:schemeClr val="tx1">
                    <a:tint val="75000"/>
                  </a:schemeClr>
                </a:solidFill>
                <a:effectLst/>
                <a:uLnTx/>
                <a:uFillTx/>
                <a:latin typeface="+mn-lt"/>
                <a:ea typeface="+mn-ea"/>
                <a:cs typeface="+mn-cs"/>
              </a:rPr>
              <a:t>Make a formal invitation, usually in person or by phone calls at least two weeks in advance.</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900" b="0" i="0" u="none" strike="noStrike" kern="1200" cap="none" spc="0" normalizeH="0" baseline="0" noProof="0" dirty="0" smtClean="0">
                <a:ln>
                  <a:noFill/>
                </a:ln>
                <a:solidFill>
                  <a:schemeClr val="tx1">
                    <a:tint val="75000"/>
                  </a:schemeClr>
                </a:solidFill>
                <a:effectLst/>
                <a:uLnTx/>
                <a:uFillTx/>
                <a:latin typeface="+mn-lt"/>
                <a:ea typeface="+mn-ea"/>
                <a:cs typeface="+mn-cs"/>
              </a:rPr>
              <a:t>Send a follow up confirmation note and agenda after attendance has been confirmed.</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900" b="0" i="0" u="none" strike="noStrike" kern="1200" cap="none" spc="0" normalizeH="0" baseline="0" noProof="0" dirty="0" smtClean="0">
                <a:ln>
                  <a:noFill/>
                </a:ln>
                <a:solidFill>
                  <a:schemeClr val="tx1">
                    <a:tint val="75000"/>
                  </a:schemeClr>
                </a:solidFill>
                <a:effectLst/>
                <a:uLnTx/>
                <a:uFillTx/>
                <a:latin typeface="+mn-lt"/>
                <a:ea typeface="+mn-ea"/>
                <a:cs typeface="+mn-cs"/>
              </a:rPr>
              <a:t>Determine what items you want to cover.</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900" b="0" i="0" u="none" strike="noStrike" kern="1200" cap="none" spc="0" normalizeH="0" baseline="0" noProof="0" dirty="0" smtClean="0">
                <a:ln>
                  <a:noFill/>
                </a:ln>
                <a:solidFill>
                  <a:schemeClr val="tx1">
                    <a:tint val="75000"/>
                  </a:schemeClr>
                </a:solidFill>
                <a:effectLst/>
                <a:uLnTx/>
                <a:uFillTx/>
                <a:latin typeface="+mn-lt"/>
                <a:ea typeface="+mn-ea"/>
                <a:cs typeface="+mn-cs"/>
              </a:rPr>
              <a:t>Distribute the agenda in advance.</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900" b="0" i="0" u="none" strike="noStrike" kern="1200" cap="none" spc="0" normalizeH="0" baseline="0" noProof="0" dirty="0" smtClean="0">
                <a:ln>
                  <a:noFill/>
                </a:ln>
                <a:solidFill>
                  <a:schemeClr val="tx1">
                    <a:tint val="75000"/>
                  </a:schemeClr>
                </a:solidFill>
                <a:effectLst/>
                <a:uLnTx/>
                <a:uFillTx/>
                <a:latin typeface="+mn-lt"/>
                <a:ea typeface="+mn-ea"/>
                <a:cs typeface="+mn-cs"/>
              </a:rPr>
              <a:t>Start and finish the meeting with positive items.</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6554" t="15912" b="38087"/>
          <a:stretch/>
        </p:blipFill>
        <p:spPr>
          <a:xfrm>
            <a:off x="4953000" y="1262963"/>
            <a:ext cx="2866030" cy="94683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2"/>
          <p:cNvSpPr txBox="1">
            <a:spLocks noChangeArrowheads="1"/>
          </p:cNvSpPr>
          <p:nvPr/>
        </p:nvSpPr>
        <p:spPr>
          <a:xfrm>
            <a:off x="685800" y="2743200"/>
            <a:ext cx="5791200" cy="1143000"/>
          </a:xfrm>
          <a:prstGeom prst="rect">
            <a:avLst/>
          </a:prstGeom>
        </p:spPr>
        <p:txBody>
          <a:bodyPr vert="horz" lIns="91440" tIns="45720" rIns="91440" bIns="45720" rtlCol="0" anchor="ctr">
            <a:normAutofit fontScale="90000" lnSpcReduction="2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100" b="1" i="0" u="none" strike="noStrike" kern="1200" cap="none" spc="0" normalizeH="0" baseline="0" noProof="0" dirty="0" smtClean="0">
                <a:ln>
                  <a:noFill/>
                </a:ln>
                <a:solidFill>
                  <a:srgbClr val="FF0000"/>
                </a:solidFill>
                <a:effectLst/>
                <a:uLnTx/>
                <a:uFillTx/>
                <a:latin typeface="+mn-lt"/>
                <a:ea typeface="+mj-ea"/>
                <a:cs typeface="+mj-cs"/>
              </a:rPr>
              <a:t>4. </a:t>
            </a:r>
            <a:r>
              <a:rPr kumimoji="0" lang="en-US" sz="3100" b="1" i="0" u="none" strike="noStrike" kern="1200" cap="none" spc="0" normalizeH="0" baseline="0" noProof="0" dirty="0" smtClean="0">
                <a:ln>
                  <a:noFill/>
                </a:ln>
                <a:solidFill>
                  <a:schemeClr val="tx1"/>
                </a:solidFill>
                <a:effectLst/>
                <a:uLnTx/>
                <a:uFillTx/>
                <a:latin typeface="+mn-lt"/>
                <a:ea typeface="+mj-ea"/>
                <a:cs typeface="+mj-cs"/>
              </a:rPr>
              <a:t>How to Handle </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3100" b="1" i="0" u="none" strike="noStrike" kern="1200" cap="none" spc="0" normalizeH="0" baseline="0" noProof="0" dirty="0" smtClean="0">
                <a:ln>
                  <a:noFill/>
                </a:ln>
                <a:solidFill>
                  <a:schemeClr val="tx1"/>
                </a:solidFill>
                <a:effectLst/>
                <a:uLnTx/>
                <a:uFillTx/>
                <a:latin typeface="+mn-lt"/>
                <a:ea typeface="+mj-ea"/>
                <a:cs typeface="+mj-cs"/>
              </a:rPr>
              <a:t>Paper Work </a:t>
            </a:r>
            <a:r>
              <a:rPr kumimoji="0" lang="en-US" sz="2800" b="1" i="0" u="none" strike="noStrike" kern="1200" cap="none" spc="0" normalizeH="0" baseline="0" noProof="0" dirty="0" smtClean="0">
                <a:ln>
                  <a:noFill/>
                </a:ln>
                <a:solidFill>
                  <a:schemeClr val="tx1"/>
                </a:solidFill>
                <a:effectLst/>
                <a:uLnTx/>
                <a:uFillTx/>
                <a:latin typeface="+mn-lt"/>
                <a:ea typeface="+mj-ea"/>
                <a:cs typeface="+mj-cs"/>
              </a:rPr>
              <a:t/>
            </a:r>
            <a:br>
              <a:rPr kumimoji="0" lang="en-US" sz="2800" b="1" i="0" u="none" strike="noStrike" kern="1200" cap="none" spc="0" normalizeH="0" baseline="0" noProof="0" dirty="0" smtClean="0">
                <a:ln>
                  <a:noFill/>
                </a:ln>
                <a:solidFill>
                  <a:schemeClr val="tx1"/>
                </a:solidFill>
                <a:effectLst/>
                <a:uLnTx/>
                <a:uFillTx/>
                <a:latin typeface="+mn-lt"/>
                <a:ea typeface="+mj-ea"/>
                <a:cs typeface="+mj-cs"/>
              </a:rPr>
            </a:br>
            <a:endParaRPr kumimoji="0" lang="en-US" sz="2800" b="1" i="0" u="none" strike="noStrike" kern="1200" cap="none" spc="0" normalizeH="0" baseline="0" noProof="0" dirty="0" smtClean="0">
              <a:ln>
                <a:noFill/>
              </a:ln>
              <a:solidFill>
                <a:schemeClr val="tx1"/>
              </a:solidFill>
              <a:effectLst/>
              <a:uLnTx/>
              <a:uFillTx/>
              <a:latin typeface="+mn-lt"/>
              <a:ea typeface="+mj-ea"/>
              <a:cs typeface="+mj-cs"/>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1143000"/>
            <a:ext cx="4400550" cy="50292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2"/>
          <p:cNvSpPr txBox="1">
            <a:spLocks noChangeArrowheads="1"/>
          </p:cNvSpPr>
          <p:nvPr/>
        </p:nvSpPr>
        <p:spPr bwMode="auto">
          <a:xfrm>
            <a:off x="152400" y="1143000"/>
            <a:ext cx="8763000" cy="71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all" spc="0" normalizeH="0" baseline="0" noProof="0" dirty="0" smtClean="0">
                <a:ln>
                  <a:noFill/>
                </a:ln>
                <a:solidFill>
                  <a:srgbClr val="0066CC"/>
                </a:solidFill>
                <a:effectLst/>
                <a:uLnTx/>
                <a:uFillTx/>
                <a:latin typeface="+mn-lt"/>
                <a:ea typeface="+mj-ea"/>
                <a:cs typeface="+mj-cs"/>
              </a:rPr>
              <a:t>4. How to handle paperwork?</a:t>
            </a:r>
          </a:p>
        </p:txBody>
      </p:sp>
      <p:sp>
        <p:nvSpPr>
          <p:cNvPr id="4" name="Content Placeholder 8"/>
          <p:cNvSpPr txBox="1">
            <a:spLocks/>
          </p:cNvSpPr>
          <p:nvPr/>
        </p:nvSpPr>
        <p:spPr>
          <a:xfrm>
            <a:off x="152400" y="1752600"/>
            <a:ext cx="8686800" cy="4846638"/>
          </a:xfrm>
          <a:prstGeom prst="rect">
            <a:avLst/>
          </a:prstGeom>
        </p:spPr>
        <p:txBody>
          <a:bodyPr vert="horz" lIns="91440" tIns="45720" rIns="91440" bIns="45720" rtlCol="0">
            <a:normAutofit/>
          </a:bodyPr>
          <a:lstStyle/>
          <a:p>
            <a:pPr marL="457200" marR="0" lvl="0" indent="-45720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000" b="0" i="0" u="none" strike="noStrike" kern="1200" cap="none" spc="0" normalizeH="0" baseline="0" noProof="0" dirty="0" smtClean="0">
                <a:ln>
                  <a:noFill/>
                </a:ln>
                <a:solidFill>
                  <a:schemeClr val="tx1">
                    <a:tint val="75000"/>
                  </a:schemeClr>
                </a:solidFill>
                <a:effectLst/>
                <a:uLnTx/>
                <a:uFillTx/>
                <a:latin typeface="+mn-lt"/>
                <a:ea typeface="+mn-ea"/>
                <a:cs typeface="+mn-cs"/>
              </a:rPr>
              <a:t>Sort through and handle the papers in your tray no more than twice a day.</a:t>
            </a:r>
          </a:p>
          <a:p>
            <a:pPr marL="457200" marR="0" lvl="0" indent="-45720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000" b="0" i="0" u="none" strike="noStrike" kern="1200" cap="none" spc="0" normalizeH="0" baseline="0" noProof="0" dirty="0" smtClean="0">
                <a:ln>
                  <a:noFill/>
                </a:ln>
                <a:solidFill>
                  <a:schemeClr val="tx1">
                    <a:tint val="75000"/>
                  </a:schemeClr>
                </a:solidFill>
                <a:effectLst/>
                <a:uLnTx/>
                <a:uFillTx/>
                <a:latin typeface="+mn-lt"/>
                <a:ea typeface="+mn-ea"/>
                <a:cs typeface="+mn-cs"/>
              </a:rPr>
              <a:t>Avoid the “I’ll just put this here for now” habit.</a:t>
            </a:r>
          </a:p>
          <a:p>
            <a:pPr marL="457200" marR="0" lvl="0" indent="-45720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000" b="0" i="0" u="none" strike="noStrike" kern="1200" cap="none" spc="0" normalizeH="0" baseline="0" noProof="0" dirty="0" smtClean="0">
                <a:ln>
                  <a:noFill/>
                </a:ln>
                <a:solidFill>
                  <a:schemeClr val="tx1">
                    <a:tint val="75000"/>
                  </a:schemeClr>
                </a:solidFill>
                <a:effectLst/>
                <a:uLnTx/>
                <a:uFillTx/>
                <a:latin typeface="+mn-lt"/>
                <a:ea typeface="+mn-ea"/>
                <a:cs typeface="+mn-cs"/>
              </a:rPr>
              <a:t>Throw away previous drafts.  They serve no purpose.</a:t>
            </a:r>
          </a:p>
          <a:p>
            <a:pPr marL="457200" marR="0" lvl="0" indent="-45720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000" b="0" i="0" u="none" strike="noStrike" kern="1200" cap="none" spc="0" normalizeH="0" baseline="0" noProof="0" dirty="0" smtClean="0">
                <a:ln>
                  <a:noFill/>
                </a:ln>
                <a:solidFill>
                  <a:schemeClr val="tx1">
                    <a:tint val="75000"/>
                  </a:schemeClr>
                </a:solidFill>
                <a:effectLst/>
                <a:uLnTx/>
                <a:uFillTx/>
                <a:latin typeface="+mn-lt"/>
                <a:ea typeface="+mn-ea"/>
                <a:cs typeface="+mn-cs"/>
              </a:rPr>
              <a:t>Limit the length of letters, recommendations, responses, meetings requests and other correspondence to one page.</a:t>
            </a:r>
          </a:p>
          <a:p>
            <a:pPr marL="457200" marR="0" lvl="0" indent="-45720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000" b="0" i="0" u="none" strike="noStrike" kern="1200" cap="none" spc="0" normalizeH="0" baseline="0" noProof="0" dirty="0" smtClean="0">
                <a:ln>
                  <a:noFill/>
                </a:ln>
                <a:solidFill>
                  <a:schemeClr val="tx1">
                    <a:tint val="75000"/>
                  </a:schemeClr>
                </a:solidFill>
                <a:effectLst/>
                <a:uLnTx/>
                <a:uFillTx/>
                <a:latin typeface="+mn-lt"/>
                <a:ea typeface="+mn-ea"/>
                <a:cs typeface="+mn-cs"/>
              </a:rPr>
              <a:t>Ask people if reports they prepare (or you prepare are really necessary.</a:t>
            </a:r>
          </a:p>
          <a:p>
            <a:pPr marL="457200" marR="0" lvl="0" indent="-45720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000" b="0" i="0" u="none" strike="noStrike" kern="1200" cap="none" spc="0" normalizeH="0" baseline="0" noProof="0" dirty="0" smtClean="0">
                <a:ln>
                  <a:noFill/>
                </a:ln>
                <a:solidFill>
                  <a:schemeClr val="tx1">
                    <a:tint val="75000"/>
                  </a:schemeClr>
                </a:solidFill>
                <a:effectLst/>
                <a:uLnTx/>
                <a:uFillTx/>
                <a:latin typeface="+mn-lt"/>
                <a:ea typeface="+mn-ea"/>
                <a:cs typeface="+mn-cs"/>
              </a:rPr>
              <a:t>Don’t keep copies of all your requests to others, unless there are legal or personnel reasons to do so.</a:t>
            </a:r>
          </a:p>
          <a:p>
            <a:pPr marL="457200" marR="0" lvl="0" indent="-45720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000" b="0" i="0" u="none" strike="noStrike" kern="1200" cap="none" spc="0" normalizeH="0" baseline="0" noProof="0" dirty="0" smtClean="0">
                <a:ln>
                  <a:noFill/>
                </a:ln>
                <a:solidFill>
                  <a:schemeClr val="tx1">
                    <a:tint val="75000"/>
                  </a:schemeClr>
                </a:solidFill>
                <a:effectLst/>
                <a:uLnTx/>
                <a:uFillTx/>
                <a:latin typeface="+mn-lt"/>
                <a:ea typeface="+mn-ea"/>
                <a:cs typeface="+mn-cs"/>
              </a:rPr>
              <a:t>Cut back on sending memos.  Use a phone call instead.</a:t>
            </a:r>
          </a:p>
          <a:p>
            <a:pPr marL="457200" marR="0" lvl="0" indent="-45720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000" b="0" i="0" u="none" strike="noStrike" kern="1200" cap="none" spc="0" normalizeH="0" baseline="0" noProof="0" dirty="0" smtClean="0">
                <a:ln>
                  <a:noFill/>
                </a:ln>
                <a:solidFill>
                  <a:schemeClr val="tx1">
                    <a:tint val="75000"/>
                  </a:schemeClr>
                </a:solidFill>
                <a:effectLst/>
                <a:uLnTx/>
                <a:uFillTx/>
                <a:latin typeface="+mn-lt"/>
                <a:ea typeface="+mn-ea"/>
                <a:cs typeface="+mn-cs"/>
              </a:rPr>
              <a:t>Create different file folders.</a:t>
            </a:r>
          </a:p>
          <a:p>
            <a:pPr marL="457200" marR="0" lvl="0" indent="-45720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000" b="0" i="0" u="none" strike="noStrike" kern="1200" cap="none" spc="0" normalizeH="0" baseline="0" noProof="0" dirty="0" smtClean="0">
                <a:ln>
                  <a:noFill/>
                </a:ln>
                <a:solidFill>
                  <a:schemeClr val="tx1">
                    <a:tint val="75000"/>
                  </a:schemeClr>
                </a:solidFill>
                <a:effectLst/>
                <a:uLnTx/>
                <a:uFillTx/>
                <a:latin typeface="+mn-lt"/>
                <a:ea typeface="+mn-ea"/>
                <a:cs typeface="+mn-cs"/>
              </a:rPr>
              <a:t>Don’t keep business cards tucked away in a drawer.</a:t>
            </a:r>
          </a:p>
          <a:p>
            <a:pPr marL="457200" marR="0" lvl="0" indent="-45720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000" b="0" i="0" u="none" strike="noStrike" kern="1200" cap="none" spc="0" normalizeH="0" baseline="0" noProof="0" dirty="0" smtClean="0">
                <a:ln>
                  <a:noFill/>
                </a:ln>
                <a:solidFill>
                  <a:schemeClr val="tx1">
                    <a:tint val="75000"/>
                  </a:schemeClr>
                </a:solidFill>
                <a:effectLst/>
                <a:uLnTx/>
                <a:uFillTx/>
                <a:latin typeface="+mn-lt"/>
                <a:ea typeface="+mn-ea"/>
                <a:cs typeface="+mn-cs"/>
              </a:rPr>
              <a:t>Use Dead File and Archive File accordingly.</a:t>
            </a:r>
          </a:p>
          <a:p>
            <a:pPr marL="457200" marR="0" lvl="0" indent="-45720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000" b="0" i="0" u="none" strike="noStrike" kern="1200" cap="none" spc="0" normalizeH="0" baseline="0" noProof="0" dirty="0" smtClean="0">
                <a:ln>
                  <a:noFill/>
                </a:ln>
                <a:solidFill>
                  <a:schemeClr val="tx1">
                    <a:tint val="75000"/>
                  </a:schemeClr>
                </a:solidFill>
                <a:effectLst/>
                <a:uLnTx/>
                <a:uFillTx/>
                <a:latin typeface="+mn-lt"/>
                <a:ea typeface="+mn-ea"/>
                <a:cs typeface="+mn-cs"/>
              </a:rPr>
              <a:t>Put all your receipts in a small envelope and sort it accordingly.</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2"/>
          <p:cNvSpPr txBox="1">
            <a:spLocks noChangeArrowheads="1"/>
          </p:cNvSpPr>
          <p:nvPr/>
        </p:nvSpPr>
        <p:spPr>
          <a:xfrm>
            <a:off x="304800" y="2743200"/>
            <a:ext cx="4371578" cy="1313891"/>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rgbClr val="FF0000"/>
                </a:solidFill>
                <a:effectLst/>
                <a:uLnTx/>
                <a:uFillTx/>
                <a:latin typeface="+mn-lt"/>
                <a:ea typeface="+mj-ea"/>
                <a:cs typeface="+mj-cs"/>
              </a:rPr>
              <a:t>5</a:t>
            </a:r>
            <a:r>
              <a:rPr kumimoji="0" lang="en-US" sz="3600" b="1" i="0" u="none" strike="noStrike" kern="1200" cap="none" spc="0" normalizeH="0" baseline="0" noProof="0" dirty="0" smtClean="0">
                <a:ln>
                  <a:noFill/>
                </a:ln>
                <a:solidFill>
                  <a:srgbClr val="FF0000"/>
                </a:solidFill>
                <a:effectLst/>
                <a:uLnTx/>
                <a:uFillTx/>
                <a:latin typeface="+mn-lt"/>
                <a:ea typeface="+mj-ea"/>
                <a:cs typeface="+mj-cs"/>
              </a:rPr>
              <a:t>. </a:t>
            </a:r>
            <a:r>
              <a:rPr kumimoji="0" lang="en-US" sz="3600" b="1" i="0" u="none" strike="noStrike" kern="1200" cap="none" spc="0" normalizeH="0" baseline="0" noProof="0" dirty="0" smtClean="0">
                <a:ln>
                  <a:noFill/>
                </a:ln>
                <a:solidFill>
                  <a:schemeClr val="tx1"/>
                </a:solidFill>
                <a:effectLst/>
                <a:uLnTx/>
                <a:uFillTx/>
                <a:latin typeface="+mn-lt"/>
                <a:ea typeface="+mj-ea"/>
                <a:cs typeface="+mj-cs"/>
              </a:rPr>
              <a:t>How to Delegate</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b="6638"/>
          <a:stretch/>
        </p:blipFill>
        <p:spPr>
          <a:xfrm>
            <a:off x="4156250" y="1066800"/>
            <a:ext cx="3826479" cy="472440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6" name="Rectangle 2"/>
          <p:cNvSpPr txBox="1">
            <a:spLocks noChangeArrowheads="1"/>
          </p:cNvSpPr>
          <p:nvPr/>
        </p:nvSpPr>
        <p:spPr bwMode="auto">
          <a:xfrm>
            <a:off x="381000" y="1524000"/>
            <a:ext cx="6934200" cy="71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0" cap="all" spc="0" normalizeH="0" baseline="0" noProof="0" dirty="0" smtClean="0">
                <a:ln>
                  <a:noFill/>
                </a:ln>
                <a:solidFill>
                  <a:srgbClr val="0066CC"/>
                </a:solidFill>
                <a:effectLst/>
                <a:uLnTx/>
                <a:uFillTx/>
                <a:latin typeface="+mn-lt"/>
                <a:ea typeface="+mj-ea"/>
                <a:cs typeface="+mj-cs"/>
              </a:rPr>
              <a:t>PEOPLE USE MANY EXCUSES</a:t>
            </a:r>
            <a:r>
              <a:rPr kumimoji="0" lang="en-US" sz="2400" b="1" i="0" u="none" strike="noStrike" kern="0" cap="all" spc="0" normalizeH="0" noProof="0" dirty="0" smtClean="0">
                <a:ln>
                  <a:noFill/>
                </a:ln>
                <a:solidFill>
                  <a:srgbClr val="0066CC"/>
                </a:solidFill>
                <a:effectLst/>
                <a:uLnTx/>
                <a:uFillTx/>
                <a:latin typeface="+mn-lt"/>
                <a:ea typeface="+mj-ea"/>
                <a:cs typeface="+mj-cs"/>
              </a:rPr>
              <a:t> FOR NOT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0" cap="all" spc="0" normalizeH="0" noProof="0" dirty="0" smtClean="0">
                <a:ln>
                  <a:noFill/>
                </a:ln>
                <a:solidFill>
                  <a:srgbClr val="0066CC"/>
                </a:solidFill>
                <a:effectLst/>
                <a:uLnTx/>
                <a:uFillTx/>
                <a:latin typeface="+mn-lt"/>
                <a:ea typeface="+mj-ea"/>
                <a:cs typeface="+mj-cs"/>
              </a:rPr>
              <a:t>DELEGATING:</a:t>
            </a:r>
            <a:endParaRPr kumimoji="0" lang="en-US" sz="2400" b="1" i="0" u="none" strike="noStrike" kern="0" cap="all" spc="0" normalizeH="0" baseline="0" noProof="0" dirty="0" smtClean="0">
              <a:ln>
                <a:noFill/>
              </a:ln>
              <a:solidFill>
                <a:srgbClr val="0066CC"/>
              </a:solidFill>
              <a:effectLst/>
              <a:uLnTx/>
              <a:uFillTx/>
              <a:latin typeface="+mn-lt"/>
              <a:ea typeface="+mj-ea"/>
              <a:cs typeface="+mj-cs"/>
            </a:endParaRPr>
          </a:p>
        </p:txBody>
      </p:sp>
      <p:sp>
        <p:nvSpPr>
          <p:cNvPr id="8" name="Content Placeholder 8"/>
          <p:cNvSpPr txBox="1">
            <a:spLocks/>
          </p:cNvSpPr>
          <p:nvPr/>
        </p:nvSpPr>
        <p:spPr>
          <a:xfrm>
            <a:off x="304800" y="2438400"/>
            <a:ext cx="8610600" cy="4191000"/>
          </a:xfrm>
          <a:prstGeom prst="rect">
            <a:avLst/>
          </a:prstGeom>
        </p:spPr>
        <p:txBody>
          <a:bodyPr vert="horz" lIns="91440" tIns="45720" rIns="91440" bIns="45720" rtlCol="0">
            <a:normAutofit fontScale="77500" lnSpcReduction="20000"/>
          </a:bodyPr>
          <a:lstStyle/>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I could do better myself.</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I don’t know if I can trust her/him to do it.</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He/ She isn't qualified to do it.</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He/ She doesn’t want any added responsibilities.</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I don’t have time to show anyone how to do it.</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There is no one else to delegate to.</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He/ She already has enough to do.</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I don’t want to give up this task because I like doing it.</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I'm the only person who knows how to do this.</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He/ She messed up last time, so I'm not giving her/him anything else to do.</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1026" name="Picture 2" descr="C:\Users\IT\Desktop\delegate_authority_king_621555.jpg"/>
          <p:cNvPicPr>
            <a:picLocks noChangeAspect="1" noChangeArrowheads="1"/>
          </p:cNvPicPr>
          <p:nvPr/>
        </p:nvPicPr>
        <p:blipFill>
          <a:blip r:embed="rId3"/>
          <a:srcRect/>
          <a:stretch>
            <a:fillRect/>
          </a:stretch>
        </p:blipFill>
        <p:spPr bwMode="auto">
          <a:xfrm>
            <a:off x="5486400" y="685800"/>
            <a:ext cx="3124200" cy="2133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2"/>
          <p:cNvSpPr txBox="1">
            <a:spLocks noChangeArrowheads="1"/>
          </p:cNvSpPr>
          <p:nvPr/>
        </p:nvSpPr>
        <p:spPr bwMode="auto">
          <a:xfrm>
            <a:off x="304800" y="1524000"/>
            <a:ext cx="9170158" cy="71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all" spc="0" normalizeH="0" baseline="0" noProof="0" dirty="0" smtClean="0">
                <a:ln>
                  <a:noFill/>
                </a:ln>
                <a:solidFill>
                  <a:srgbClr val="0066CC"/>
                </a:solidFill>
                <a:effectLst/>
                <a:uLnTx/>
                <a:uFillTx/>
                <a:latin typeface="+mn-lt"/>
                <a:ea typeface="+mj-ea"/>
                <a:cs typeface="+mj-cs"/>
              </a:rPr>
              <a:t>5. How to delegate?</a:t>
            </a:r>
          </a:p>
        </p:txBody>
      </p:sp>
      <p:sp>
        <p:nvSpPr>
          <p:cNvPr id="4" name="Content Placeholder 8"/>
          <p:cNvSpPr txBox="1">
            <a:spLocks/>
          </p:cNvSpPr>
          <p:nvPr/>
        </p:nvSpPr>
        <p:spPr>
          <a:xfrm>
            <a:off x="228600" y="2133600"/>
            <a:ext cx="8763000" cy="4267200"/>
          </a:xfrm>
          <a:prstGeom prst="rect">
            <a:avLst/>
          </a:prstGeom>
        </p:spPr>
        <p:txBody>
          <a:bodyPr vert="horz" lIns="91440" tIns="45720" rIns="91440" bIns="45720" rtlCol="0">
            <a:normAutofit/>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Delegate Routine Activities:</a:t>
            </a:r>
          </a:p>
          <a:p>
            <a:pPr marL="457200" marR="0" lvl="0" indent="-457200" defTabSz="914400" rtl="0" eaLnBrk="1" fontAlgn="auto" latinLnBrk="0" hangingPunct="1">
              <a:lnSpc>
                <a:spcPct val="100000"/>
              </a:lnSpc>
              <a:spcBef>
                <a:spcPct val="20000"/>
              </a:spcBef>
              <a:spcAft>
                <a:spcPts val="0"/>
              </a:spcAft>
              <a:buClrTx/>
              <a:buSzTx/>
              <a:buFont typeface="Arial" pitchFamily="34" charset="0"/>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Fact-finding assignments</a:t>
            </a:r>
          </a:p>
          <a:p>
            <a:pPr marL="457200" marR="0" lvl="0" indent="-457200" defTabSz="914400" rtl="0" eaLnBrk="1" fontAlgn="auto" latinLnBrk="0" hangingPunct="1">
              <a:lnSpc>
                <a:spcPct val="100000"/>
              </a:lnSpc>
              <a:spcBef>
                <a:spcPct val="20000"/>
              </a:spcBef>
              <a:spcAft>
                <a:spcPts val="0"/>
              </a:spcAft>
              <a:buClrTx/>
              <a:buSzTx/>
              <a:buFont typeface="Arial" pitchFamily="34" charset="0"/>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Preparation of rough drafts of reports</a:t>
            </a:r>
          </a:p>
          <a:p>
            <a:pPr marL="457200" marR="0" lvl="0" indent="-457200" defTabSz="914400" rtl="0" eaLnBrk="1" fontAlgn="auto" latinLnBrk="0" hangingPunct="1">
              <a:lnSpc>
                <a:spcPct val="100000"/>
              </a:lnSpc>
              <a:spcBef>
                <a:spcPct val="20000"/>
              </a:spcBef>
              <a:spcAft>
                <a:spcPts val="0"/>
              </a:spcAft>
              <a:buClrTx/>
              <a:buSzTx/>
              <a:buFont typeface="Arial" pitchFamily="34" charset="0"/>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Problem analysis and suggested actions</a:t>
            </a:r>
          </a:p>
          <a:p>
            <a:pPr marL="457200" marR="0" lvl="0" indent="-457200" defTabSz="914400" rtl="0" eaLnBrk="1" fontAlgn="auto" latinLnBrk="0" hangingPunct="1">
              <a:lnSpc>
                <a:spcPct val="100000"/>
              </a:lnSpc>
              <a:spcBef>
                <a:spcPct val="20000"/>
              </a:spcBef>
              <a:spcAft>
                <a:spcPts val="0"/>
              </a:spcAft>
              <a:buClrTx/>
              <a:buSzTx/>
              <a:buFont typeface="Arial" pitchFamily="34" charset="0"/>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Collection of date for reports</a:t>
            </a:r>
          </a:p>
          <a:p>
            <a:pPr marL="457200" marR="0" lvl="0" indent="-457200" defTabSz="914400" rtl="0" eaLnBrk="1" fontAlgn="auto" latinLnBrk="0" hangingPunct="1">
              <a:lnSpc>
                <a:spcPct val="100000"/>
              </a:lnSpc>
              <a:spcBef>
                <a:spcPct val="20000"/>
              </a:spcBef>
              <a:spcAft>
                <a:spcPts val="0"/>
              </a:spcAft>
              <a:buClrTx/>
              <a:buSzTx/>
              <a:buFont typeface="Arial" pitchFamily="34" charset="0"/>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Photocopying, printing, collating</a:t>
            </a:r>
          </a:p>
          <a:p>
            <a:pPr marL="457200" marR="0" lvl="0" indent="-457200" defTabSz="914400" rtl="0" eaLnBrk="1" fontAlgn="auto" latinLnBrk="0" hangingPunct="1">
              <a:lnSpc>
                <a:spcPct val="100000"/>
              </a:lnSpc>
              <a:spcBef>
                <a:spcPct val="20000"/>
              </a:spcBef>
              <a:spcAft>
                <a:spcPts val="0"/>
              </a:spcAft>
              <a:buClrTx/>
              <a:buSzTx/>
              <a:buFont typeface="Arial" pitchFamily="34" charset="0"/>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Data entry</a:t>
            </a:r>
            <a:endParaRPr kumimoji="0" lang="en-US" sz="40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2050" name="Picture 2" descr="C:\Users\IT\Desktop\Online%20delegate%20networking.jpg"/>
          <p:cNvPicPr>
            <a:picLocks noChangeAspect="1" noChangeArrowheads="1"/>
          </p:cNvPicPr>
          <p:nvPr/>
        </p:nvPicPr>
        <p:blipFill>
          <a:blip r:embed="rId3"/>
          <a:srcRect/>
          <a:stretch>
            <a:fillRect/>
          </a:stretch>
        </p:blipFill>
        <p:spPr bwMode="auto">
          <a:xfrm>
            <a:off x="5029200" y="533400"/>
            <a:ext cx="3810000" cy="2743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IT\Desktop\Online%20delegate%20networking.jpg"/>
          <p:cNvPicPr>
            <a:picLocks noChangeAspect="1" noChangeArrowheads="1"/>
          </p:cNvPicPr>
          <p:nvPr/>
        </p:nvPicPr>
        <p:blipFill>
          <a:blip r:embed="rId2"/>
          <a:srcRect/>
          <a:stretch>
            <a:fillRect/>
          </a:stretch>
        </p:blipFill>
        <p:spPr bwMode="auto">
          <a:xfrm>
            <a:off x="5969000" y="304800"/>
            <a:ext cx="3175000" cy="2286000"/>
          </a:xfrm>
          <a:prstGeom prst="rect">
            <a:avLst/>
          </a:prstGeom>
          <a:noFill/>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2"/>
          <p:cNvSpPr txBox="1">
            <a:spLocks noChangeArrowheads="1"/>
          </p:cNvSpPr>
          <p:nvPr/>
        </p:nvSpPr>
        <p:spPr bwMode="auto">
          <a:xfrm>
            <a:off x="304800" y="1066800"/>
            <a:ext cx="9170158" cy="71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0" cap="all" spc="0" normalizeH="0" baseline="0" noProof="0" dirty="0" smtClean="0">
                <a:ln>
                  <a:noFill/>
                </a:ln>
                <a:solidFill>
                  <a:srgbClr val="0066CC"/>
                </a:solidFill>
                <a:effectLst/>
                <a:uLnTx/>
                <a:uFillTx/>
                <a:latin typeface="+mn-lt"/>
                <a:ea typeface="+mj-ea"/>
                <a:cs typeface="+mj-cs"/>
              </a:rPr>
              <a:t>5. How to delegate?</a:t>
            </a:r>
          </a:p>
        </p:txBody>
      </p:sp>
      <p:sp>
        <p:nvSpPr>
          <p:cNvPr id="4" name="Content Placeholder 8"/>
          <p:cNvSpPr txBox="1">
            <a:spLocks/>
          </p:cNvSpPr>
          <p:nvPr/>
        </p:nvSpPr>
        <p:spPr>
          <a:xfrm>
            <a:off x="228600" y="1900114"/>
            <a:ext cx="8686800" cy="4729285"/>
          </a:xfrm>
          <a:prstGeom prst="rect">
            <a:avLst/>
          </a:prstGeom>
        </p:spPr>
        <p:txBody>
          <a:bodyPr vert="horz" lIns="91440" tIns="45720" rIns="91440" bIns="45720" rtlCol="0">
            <a:normAutofit lnSpcReduction="10000"/>
          </a:bodyPr>
          <a:lstStyle/>
          <a:p>
            <a:pPr marL="457200" marR="0" lvl="0" indent="-4572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tint val="75000"/>
                  </a:schemeClr>
                </a:solidFill>
                <a:effectLst/>
                <a:uLnTx/>
                <a:uFillTx/>
                <a:latin typeface="+mn-lt"/>
                <a:ea typeface="+mn-ea"/>
                <a:cs typeface="+mn-cs"/>
              </a:rPr>
              <a:t>Delegate, don’t abdicate.</a:t>
            </a:r>
          </a:p>
          <a:p>
            <a:pPr marL="457200" marR="0" lvl="0" indent="-4572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tint val="75000"/>
                  </a:schemeClr>
                </a:solidFill>
                <a:effectLst/>
                <a:uLnTx/>
                <a:uFillTx/>
                <a:latin typeface="+mn-lt"/>
                <a:ea typeface="+mn-ea"/>
                <a:cs typeface="+mn-cs"/>
              </a:rPr>
              <a:t>Delegate the objective, not the procedure.</a:t>
            </a:r>
          </a:p>
          <a:p>
            <a:pPr marL="457200" marR="0" lvl="0" indent="-4572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tint val="75000"/>
                  </a:schemeClr>
                </a:solidFill>
                <a:effectLst/>
                <a:uLnTx/>
                <a:uFillTx/>
                <a:latin typeface="+mn-lt"/>
                <a:ea typeface="+mn-ea"/>
                <a:cs typeface="+mn-cs"/>
              </a:rPr>
              <a:t>Ask people to provide progress reports.</a:t>
            </a:r>
          </a:p>
          <a:p>
            <a:pPr marL="457200" marR="0" lvl="0" indent="-4572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tint val="75000"/>
                  </a:schemeClr>
                </a:solidFill>
                <a:effectLst/>
                <a:uLnTx/>
                <a:uFillTx/>
                <a:latin typeface="+mn-lt"/>
                <a:ea typeface="+mn-ea"/>
                <a:cs typeface="+mn-cs"/>
              </a:rPr>
              <a:t>Delegate to the right person.</a:t>
            </a:r>
          </a:p>
          <a:p>
            <a:pPr marL="457200" marR="0" lvl="0" indent="-4572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tint val="75000"/>
                  </a:schemeClr>
                </a:solidFill>
                <a:effectLst/>
                <a:uLnTx/>
                <a:uFillTx/>
                <a:latin typeface="+mn-lt"/>
                <a:ea typeface="+mn-ea"/>
                <a:cs typeface="+mn-cs"/>
              </a:rPr>
              <a:t>Obtain feedback from employees to ensure they feel they're being treated appropriately.</a:t>
            </a:r>
          </a:p>
          <a:p>
            <a:pPr marL="457200" marR="0" lvl="0" indent="-4572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tint val="75000"/>
                  </a:schemeClr>
                </a:solidFill>
                <a:effectLst/>
                <a:uLnTx/>
                <a:uFillTx/>
                <a:latin typeface="+mn-lt"/>
                <a:ea typeface="+mn-ea"/>
                <a:cs typeface="+mn-cs"/>
              </a:rPr>
              <a:t>Be sure to delegate the authority along with the responsibility.</a:t>
            </a:r>
          </a:p>
          <a:p>
            <a:pPr marL="457200" marR="0" lvl="0" indent="-4572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tint val="75000"/>
                  </a:schemeClr>
                </a:solidFill>
                <a:effectLst/>
                <a:uLnTx/>
                <a:uFillTx/>
                <a:latin typeface="+mn-lt"/>
                <a:ea typeface="+mn-ea"/>
                <a:cs typeface="+mn-cs"/>
              </a:rPr>
              <a:t>Give praise and feedback at the end of the project, and additional responsibilities.</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2"/>
          <p:cNvSpPr txBox="1">
            <a:spLocks noChangeArrowheads="1"/>
          </p:cNvSpPr>
          <p:nvPr/>
        </p:nvSpPr>
        <p:spPr>
          <a:xfrm>
            <a:off x="304800" y="1600200"/>
            <a:ext cx="8534400" cy="167640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FF0000"/>
                </a:solidFill>
                <a:effectLst/>
                <a:uLnTx/>
                <a:uFillTx/>
                <a:latin typeface="+mn-lt"/>
                <a:ea typeface="+mj-ea"/>
                <a:cs typeface="+mj-cs"/>
              </a:rPr>
              <a:t>6. </a:t>
            </a:r>
            <a:r>
              <a:rPr kumimoji="0" lang="en-US" sz="3200" b="1" i="0" u="none" strike="noStrike" kern="1200" cap="none" spc="0" normalizeH="0" baseline="0" noProof="0" dirty="0" smtClean="0">
                <a:ln>
                  <a:noFill/>
                </a:ln>
                <a:solidFill>
                  <a:schemeClr val="tx1"/>
                </a:solidFill>
                <a:effectLst/>
                <a:uLnTx/>
                <a:uFillTx/>
                <a:latin typeface="+mn-lt"/>
                <a:ea typeface="+mj-ea"/>
                <a:cs typeface="+mj-cs"/>
              </a:rPr>
              <a:t>HOW TO GET COOPERATION FROM OTHER  DEPARTMENTS</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b="7927"/>
          <a:stretch/>
        </p:blipFill>
        <p:spPr>
          <a:xfrm>
            <a:off x="3200400" y="2667000"/>
            <a:ext cx="4183213" cy="28956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2"/>
          <p:cNvSpPr txBox="1">
            <a:spLocks noChangeArrowheads="1"/>
          </p:cNvSpPr>
          <p:nvPr/>
        </p:nvSpPr>
        <p:spPr bwMode="auto">
          <a:xfrm>
            <a:off x="228600" y="1600200"/>
            <a:ext cx="9170158" cy="71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400" b="1" kern="0" cap="all" dirty="0" smtClean="0">
                <a:solidFill>
                  <a:srgbClr val="0066CC"/>
                </a:solidFill>
                <a:latin typeface="+mn-lt"/>
                <a:ea typeface="+mj-ea"/>
                <a:cs typeface="+mj-cs"/>
              </a:rPr>
              <a:t>6. HOW TO GET COOPERATION FROM OTHER DEPARTMENTS?</a:t>
            </a:r>
            <a:endParaRPr kumimoji="0" lang="en-US" sz="2400" b="1" i="0" u="none" strike="noStrike" kern="0" cap="all" spc="0" normalizeH="0" baseline="0" noProof="0" dirty="0" smtClean="0">
              <a:ln>
                <a:noFill/>
              </a:ln>
              <a:solidFill>
                <a:srgbClr val="0066CC"/>
              </a:solidFill>
              <a:effectLst/>
              <a:uLnTx/>
              <a:uFillTx/>
              <a:latin typeface="+mn-lt"/>
              <a:ea typeface="+mj-ea"/>
              <a:cs typeface="+mj-cs"/>
            </a:endParaRPr>
          </a:p>
        </p:txBody>
      </p:sp>
      <p:sp>
        <p:nvSpPr>
          <p:cNvPr id="4" name="Content Placeholder 8"/>
          <p:cNvSpPr txBox="1">
            <a:spLocks/>
          </p:cNvSpPr>
          <p:nvPr/>
        </p:nvSpPr>
        <p:spPr>
          <a:xfrm>
            <a:off x="189931" y="2158622"/>
            <a:ext cx="8686800" cy="4343399"/>
          </a:xfrm>
          <a:prstGeom prst="rect">
            <a:avLst/>
          </a:prstGeom>
        </p:spPr>
        <p:txBody>
          <a:bodyPr vert="horz" lIns="91440" tIns="45720" rIns="91440" bIns="45720" rtlCol="0">
            <a:normAutofit/>
          </a:bodyPr>
          <a:lstStyle/>
          <a:p>
            <a:pPr marL="0" marR="0" lvl="0" indent="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tint val="75000"/>
                  </a:schemeClr>
                </a:solidFill>
                <a:effectLst/>
                <a:uLnTx/>
                <a:uFillTx/>
                <a:latin typeface="+mn-lt"/>
                <a:ea typeface="+mn-ea"/>
                <a:cs typeface="+mn-cs"/>
              </a:rPr>
              <a:t>In dealing with them, begin with an assumption that they are as competent as your are.</a:t>
            </a:r>
          </a:p>
          <a:p>
            <a:pPr marL="0" marR="0" lvl="0" indent="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tint val="75000"/>
                  </a:schemeClr>
                </a:solidFill>
                <a:effectLst/>
                <a:uLnTx/>
                <a:uFillTx/>
                <a:latin typeface="+mn-lt"/>
                <a:ea typeface="+mn-ea"/>
                <a:cs typeface="+mn-cs"/>
              </a:rPr>
              <a:t>Handle your special requests of other departments as you would handle a task that you would delegate:</a:t>
            </a:r>
          </a:p>
          <a:p>
            <a:pPr marL="514350" marR="0" lvl="0" indent="-514350" defTabSz="914400" rtl="0" eaLnBrk="1" fontAlgn="auto" latinLnBrk="0" hangingPunct="1">
              <a:lnSpc>
                <a:spcPct val="100000"/>
              </a:lnSpc>
              <a:spcBef>
                <a:spcPct val="20000"/>
              </a:spcBef>
              <a:spcAft>
                <a:spcPts val="0"/>
              </a:spcAft>
              <a:buClrTx/>
              <a:buSzTx/>
              <a:buFont typeface="Arial" pitchFamily="34" charset="0"/>
              <a:buAutoNum type="arabicPeriod"/>
              <a:tabLst/>
              <a:defRPr/>
            </a:pPr>
            <a:r>
              <a:rPr kumimoji="0" lang="en-US" sz="2800" b="0" i="0" u="none" strike="noStrike" kern="1200" cap="none" spc="0" normalizeH="0" baseline="0" noProof="0" dirty="0" smtClean="0">
                <a:ln>
                  <a:noFill/>
                </a:ln>
                <a:solidFill>
                  <a:schemeClr val="tx1">
                    <a:tint val="75000"/>
                  </a:schemeClr>
                </a:solidFill>
                <a:effectLst/>
                <a:uLnTx/>
                <a:uFillTx/>
                <a:latin typeface="+mn-lt"/>
                <a:ea typeface="+mn-ea"/>
                <a:cs typeface="+mn-cs"/>
              </a:rPr>
              <a:t>Clarify the task to be done and the standards to be met.</a:t>
            </a:r>
          </a:p>
          <a:p>
            <a:pPr marL="514350" marR="0" lvl="0" indent="-514350" defTabSz="914400" rtl="0" eaLnBrk="1" fontAlgn="auto" latinLnBrk="0" hangingPunct="1">
              <a:lnSpc>
                <a:spcPct val="100000"/>
              </a:lnSpc>
              <a:spcBef>
                <a:spcPct val="20000"/>
              </a:spcBef>
              <a:spcAft>
                <a:spcPts val="0"/>
              </a:spcAft>
              <a:buClrTx/>
              <a:buSzTx/>
              <a:buFont typeface="Arial" pitchFamily="34" charset="0"/>
              <a:buAutoNum type="arabicPeriod"/>
              <a:tabLst/>
              <a:defRPr/>
            </a:pPr>
            <a:r>
              <a:rPr kumimoji="0" lang="en-US" sz="2800" b="0" i="0" u="none" strike="noStrike" kern="1200" cap="none" spc="0" normalizeH="0" baseline="0" noProof="0" dirty="0" smtClean="0">
                <a:ln>
                  <a:noFill/>
                </a:ln>
                <a:solidFill>
                  <a:schemeClr val="tx1">
                    <a:tint val="75000"/>
                  </a:schemeClr>
                </a:solidFill>
                <a:effectLst/>
                <a:uLnTx/>
                <a:uFillTx/>
                <a:latin typeface="+mn-lt"/>
                <a:ea typeface="+mn-ea"/>
                <a:cs typeface="+mn-cs"/>
              </a:rPr>
              <a:t>Establish a timetable.</a:t>
            </a:r>
          </a:p>
          <a:p>
            <a:pPr marL="514350" marR="0" lvl="0" indent="-514350" defTabSz="914400" rtl="0" eaLnBrk="1" fontAlgn="auto" latinLnBrk="0" hangingPunct="1">
              <a:lnSpc>
                <a:spcPct val="100000"/>
              </a:lnSpc>
              <a:spcBef>
                <a:spcPct val="20000"/>
              </a:spcBef>
              <a:spcAft>
                <a:spcPts val="0"/>
              </a:spcAft>
              <a:buClrTx/>
              <a:buSzTx/>
              <a:buFont typeface="Arial" pitchFamily="34" charset="0"/>
              <a:buAutoNum type="arabicPeriod"/>
              <a:tabLst/>
              <a:defRPr/>
            </a:pPr>
            <a:r>
              <a:rPr kumimoji="0" lang="en-US" sz="2800" b="0" i="0" u="none" strike="noStrike" kern="1200" cap="none" spc="0" normalizeH="0" baseline="0" noProof="0" dirty="0" smtClean="0">
                <a:ln>
                  <a:noFill/>
                </a:ln>
                <a:solidFill>
                  <a:schemeClr val="tx1">
                    <a:tint val="75000"/>
                  </a:schemeClr>
                </a:solidFill>
                <a:effectLst/>
                <a:uLnTx/>
                <a:uFillTx/>
                <a:latin typeface="+mn-lt"/>
                <a:ea typeface="+mn-ea"/>
                <a:cs typeface="+mn-cs"/>
              </a:rPr>
              <a:t>Confirm the commitment that they made.</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2"/>
          <p:cNvSpPr txBox="1">
            <a:spLocks noChangeArrowheads="1"/>
          </p:cNvSpPr>
          <p:nvPr/>
        </p:nvSpPr>
        <p:spPr bwMode="auto">
          <a:xfrm>
            <a:off x="304800" y="1219200"/>
            <a:ext cx="9170158" cy="71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400" b="1" kern="0" cap="all" dirty="0" smtClean="0">
                <a:solidFill>
                  <a:srgbClr val="0066CC"/>
                </a:solidFill>
                <a:latin typeface="+mn-lt"/>
                <a:ea typeface="+mj-ea"/>
                <a:cs typeface="+mj-cs"/>
              </a:rPr>
              <a:t>6. HOW TO GET COOPERATION FROM OTHER DEPARTMENTS?</a:t>
            </a:r>
            <a:endParaRPr kumimoji="0" lang="en-US" sz="2400" b="1" i="0" u="none" strike="noStrike" kern="0" cap="all" spc="0" normalizeH="0" baseline="0" noProof="0" dirty="0" smtClean="0">
              <a:ln>
                <a:noFill/>
              </a:ln>
              <a:solidFill>
                <a:srgbClr val="0066CC"/>
              </a:solidFill>
              <a:effectLst/>
              <a:uLnTx/>
              <a:uFillTx/>
              <a:latin typeface="+mn-lt"/>
              <a:ea typeface="+mj-ea"/>
              <a:cs typeface="+mj-cs"/>
            </a:endParaRPr>
          </a:p>
        </p:txBody>
      </p:sp>
      <p:sp>
        <p:nvSpPr>
          <p:cNvPr id="4" name="Content Placeholder 8"/>
          <p:cNvSpPr txBox="1">
            <a:spLocks/>
          </p:cNvSpPr>
          <p:nvPr/>
        </p:nvSpPr>
        <p:spPr>
          <a:xfrm>
            <a:off x="304800" y="1752600"/>
            <a:ext cx="8305800" cy="4876800"/>
          </a:xfrm>
          <a:prstGeom prst="rect">
            <a:avLst/>
          </a:prstGeom>
        </p:spPr>
        <p:txBody>
          <a:bodyPr vert="horz" lIns="91440" tIns="45720" rIns="91440" bIns="45720" rtlCol="0">
            <a:normAutofit fontScale="85000" lnSpcReduction="10000"/>
          </a:bodyPr>
          <a:lstStyle/>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If others let you down; be careful not to react with one of two opposite emotions; aggression and passivity.</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Be assertive instead.  Use the person’s name. Say please and thank you.  Ask don’t tell.</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Be straight forward with your request.</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Don’t appeal to a higher authority.</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Prepare status report of the request from other department.</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Convene a meeting to outline your concerns.  The other department might identify blocks that can be removed.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2"/>
          <p:cNvSpPr txBox="1">
            <a:spLocks noChangeArrowheads="1"/>
          </p:cNvSpPr>
          <p:nvPr/>
        </p:nvSpPr>
        <p:spPr>
          <a:xfrm>
            <a:off x="381000" y="2133600"/>
            <a:ext cx="3581400" cy="266700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rgbClr val="FF0000"/>
                </a:solidFill>
                <a:effectLst/>
                <a:uLnTx/>
                <a:uFillTx/>
                <a:latin typeface="+mn-lt"/>
                <a:ea typeface="+mj-ea"/>
                <a:cs typeface="+mj-cs"/>
              </a:rPr>
              <a:t>6. </a:t>
            </a:r>
            <a:r>
              <a:rPr kumimoji="0" lang="en-US" sz="3600" b="1" i="0" u="none" strike="noStrike" kern="1200" cap="none" spc="0" normalizeH="0" baseline="0" noProof="0" dirty="0" smtClean="0">
                <a:ln>
                  <a:noFill/>
                </a:ln>
                <a:solidFill>
                  <a:schemeClr val="tx1"/>
                </a:solidFill>
                <a:effectLst/>
                <a:uLnTx/>
                <a:uFillTx/>
                <a:latin typeface="+mn-lt"/>
                <a:ea typeface="+mj-ea"/>
                <a:cs typeface="+mj-cs"/>
              </a:rPr>
              <a:t>How to use </a:t>
            </a:r>
            <a:br>
              <a:rPr kumimoji="0" lang="en-US" sz="3600" b="1" i="0" u="none" strike="noStrike" kern="1200" cap="none" spc="0" normalizeH="0" baseline="0" noProof="0" dirty="0" smtClean="0">
                <a:ln>
                  <a:noFill/>
                </a:ln>
                <a:solidFill>
                  <a:schemeClr val="tx1"/>
                </a:solidFill>
                <a:effectLst/>
                <a:uLnTx/>
                <a:uFillTx/>
                <a:latin typeface="+mn-lt"/>
                <a:ea typeface="+mj-ea"/>
                <a:cs typeface="+mj-cs"/>
              </a:rPr>
            </a:br>
            <a:r>
              <a:rPr kumimoji="0" lang="en-US" sz="3600" b="1" i="0" u="none" strike="noStrike" kern="1200" cap="none" spc="0" normalizeH="0" baseline="0" noProof="0" dirty="0" smtClean="0">
                <a:ln>
                  <a:noFill/>
                </a:ln>
                <a:solidFill>
                  <a:schemeClr val="tx1"/>
                </a:solidFill>
                <a:effectLst/>
                <a:uLnTx/>
                <a:uFillTx/>
                <a:latin typeface="+mn-lt"/>
                <a:ea typeface="+mj-ea"/>
                <a:cs typeface="+mj-cs"/>
              </a:rPr>
              <a:t>E-mail effectively</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b="9702"/>
          <a:stretch/>
        </p:blipFill>
        <p:spPr>
          <a:xfrm>
            <a:off x="3962400" y="1905000"/>
            <a:ext cx="4648199" cy="327660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2"/>
          <p:cNvSpPr txBox="1">
            <a:spLocks noChangeArrowheads="1"/>
          </p:cNvSpPr>
          <p:nvPr/>
        </p:nvSpPr>
        <p:spPr bwMode="auto">
          <a:xfrm>
            <a:off x="381000" y="1295400"/>
            <a:ext cx="5867400" cy="71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800" b="1" kern="0" cap="all" dirty="0">
                <a:solidFill>
                  <a:srgbClr val="0066CC"/>
                </a:solidFill>
                <a:latin typeface="+mn-lt"/>
                <a:ea typeface="+mj-ea"/>
                <a:cs typeface="+mj-cs"/>
              </a:rPr>
              <a:t>7</a:t>
            </a:r>
            <a:r>
              <a:rPr lang="en-US" sz="2800" b="1" kern="0" cap="all" dirty="0" smtClean="0">
                <a:solidFill>
                  <a:srgbClr val="0066CC"/>
                </a:solidFill>
                <a:latin typeface="+mn-lt"/>
                <a:ea typeface="+mj-ea"/>
                <a:cs typeface="+mj-cs"/>
              </a:rPr>
              <a:t>. HOW TO USE E-MAIL EFFECTIVELY?</a:t>
            </a:r>
            <a:endParaRPr kumimoji="0" lang="en-US" sz="2800" b="1" i="0" u="none" strike="noStrike" kern="0" cap="all" spc="0" normalizeH="0" baseline="0" noProof="0" dirty="0" smtClean="0">
              <a:ln>
                <a:noFill/>
              </a:ln>
              <a:solidFill>
                <a:srgbClr val="0066CC"/>
              </a:solidFill>
              <a:effectLst/>
              <a:uLnTx/>
              <a:uFillTx/>
              <a:latin typeface="+mn-lt"/>
              <a:ea typeface="+mj-ea"/>
              <a:cs typeface="+mj-cs"/>
            </a:endParaRPr>
          </a:p>
        </p:txBody>
      </p:sp>
      <p:sp>
        <p:nvSpPr>
          <p:cNvPr id="4" name="Content Placeholder 8"/>
          <p:cNvSpPr txBox="1">
            <a:spLocks/>
          </p:cNvSpPr>
          <p:nvPr/>
        </p:nvSpPr>
        <p:spPr>
          <a:xfrm>
            <a:off x="228600" y="1905000"/>
            <a:ext cx="8571931" cy="4572000"/>
          </a:xfrm>
          <a:prstGeom prst="rect">
            <a:avLst/>
          </a:prstGeom>
        </p:spPr>
        <p:txBody>
          <a:bodyPr vert="horz" lIns="91440" tIns="45720" rIns="91440" bIns="45720" rtlCol="0">
            <a:noAutofit/>
          </a:bodyPr>
          <a:lstStyle/>
          <a:p>
            <a:pPr marL="457200" marR="0" lvl="0" indent="-45720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100" b="0" i="0" u="none" strike="noStrike" kern="1200" cap="none" spc="0" normalizeH="0" baseline="0" noProof="0" dirty="0" smtClean="0">
                <a:ln>
                  <a:noFill/>
                </a:ln>
                <a:solidFill>
                  <a:schemeClr val="tx1">
                    <a:tint val="75000"/>
                  </a:schemeClr>
                </a:solidFill>
                <a:effectLst/>
                <a:uLnTx/>
                <a:uFillTx/>
                <a:latin typeface="+mn-lt"/>
                <a:ea typeface="+mn-ea"/>
                <a:cs typeface="+mn-cs"/>
              </a:rPr>
              <a:t>Block off times to process your e-mail.  Twice per day should be enough.</a:t>
            </a:r>
          </a:p>
          <a:p>
            <a:pPr marL="457200" marR="0" lvl="0" indent="-45720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100" b="0" i="0" u="none" strike="noStrike" kern="1200" cap="none" spc="0" normalizeH="0" baseline="0" noProof="0" dirty="0" smtClean="0">
                <a:ln>
                  <a:noFill/>
                </a:ln>
                <a:solidFill>
                  <a:schemeClr val="tx1">
                    <a:tint val="75000"/>
                  </a:schemeClr>
                </a:solidFill>
                <a:effectLst/>
                <a:uLnTx/>
                <a:uFillTx/>
                <a:latin typeface="+mn-lt"/>
                <a:ea typeface="+mn-ea"/>
                <a:cs typeface="+mn-cs"/>
              </a:rPr>
              <a:t>Check the spelling &amp; re-read your e-mail before sending it.</a:t>
            </a:r>
          </a:p>
          <a:p>
            <a:pPr marL="457200" marR="0" lvl="0" indent="-45720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100" b="0" i="0" u="none" strike="noStrike" kern="1200" cap="none" spc="0" normalizeH="0" baseline="0" noProof="0" dirty="0" smtClean="0">
                <a:ln>
                  <a:noFill/>
                </a:ln>
                <a:solidFill>
                  <a:schemeClr val="tx1">
                    <a:tint val="75000"/>
                  </a:schemeClr>
                </a:solidFill>
                <a:effectLst/>
                <a:uLnTx/>
                <a:uFillTx/>
                <a:latin typeface="+mn-lt"/>
                <a:ea typeface="+mn-ea"/>
                <a:cs typeface="+mn-cs"/>
              </a:rPr>
              <a:t>DON’T TYPE IN ALL CAPS. This is perceived as shouting.</a:t>
            </a:r>
          </a:p>
          <a:p>
            <a:pPr marL="457200" marR="0" lvl="0" indent="-45720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100" b="0" i="0" u="none" strike="noStrike" kern="1200" cap="none" spc="0" normalizeH="0" baseline="0" noProof="0" dirty="0" smtClean="0">
                <a:ln>
                  <a:noFill/>
                </a:ln>
                <a:solidFill>
                  <a:schemeClr val="tx1">
                    <a:tint val="75000"/>
                  </a:schemeClr>
                </a:solidFill>
                <a:effectLst/>
                <a:uLnTx/>
                <a:uFillTx/>
                <a:latin typeface="+mn-lt"/>
                <a:ea typeface="+mn-ea"/>
                <a:cs typeface="+mn-cs"/>
              </a:rPr>
              <a:t>Sort incoming email by subject, key work, or author so you can process related mail together.</a:t>
            </a:r>
          </a:p>
          <a:p>
            <a:pPr marL="457200" marR="0" lvl="0" indent="-45720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100" b="0" i="0" u="none" strike="noStrike" kern="1200" cap="none" spc="0" normalizeH="0" baseline="0" noProof="0" dirty="0" smtClean="0">
                <a:ln>
                  <a:noFill/>
                </a:ln>
                <a:solidFill>
                  <a:schemeClr val="tx1">
                    <a:tint val="75000"/>
                  </a:schemeClr>
                </a:solidFill>
                <a:effectLst/>
                <a:uLnTx/>
                <a:uFillTx/>
                <a:latin typeface="+mn-lt"/>
                <a:ea typeface="+mn-ea"/>
                <a:cs typeface="+mn-cs"/>
              </a:rPr>
              <a:t>Don’t attach large files without getting permission from your recipients first.</a:t>
            </a:r>
          </a:p>
          <a:p>
            <a:pPr marL="457200" marR="0" lvl="0" indent="-45720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100" b="0" i="0" u="none" strike="noStrike" kern="1200" cap="none" spc="0" normalizeH="0" baseline="0" noProof="0" dirty="0" smtClean="0">
                <a:ln>
                  <a:noFill/>
                </a:ln>
                <a:solidFill>
                  <a:schemeClr val="tx1">
                    <a:tint val="75000"/>
                  </a:schemeClr>
                </a:solidFill>
                <a:effectLst/>
                <a:uLnTx/>
                <a:uFillTx/>
                <a:latin typeface="+mn-lt"/>
                <a:ea typeface="+mn-ea"/>
                <a:cs typeface="+mn-cs"/>
              </a:rPr>
              <a:t>Learn how to keep an address book to save e-mail addresses.</a:t>
            </a:r>
          </a:p>
          <a:p>
            <a:pPr marL="457200" marR="0" lvl="0" indent="-45720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100" b="0" i="0" u="none" strike="noStrike" kern="1200" cap="none" spc="0" normalizeH="0" baseline="0" noProof="0" dirty="0" smtClean="0">
                <a:ln>
                  <a:noFill/>
                </a:ln>
                <a:solidFill>
                  <a:schemeClr val="tx1">
                    <a:tint val="75000"/>
                  </a:schemeClr>
                </a:solidFill>
                <a:effectLst/>
                <a:uLnTx/>
                <a:uFillTx/>
                <a:latin typeface="+mn-lt"/>
                <a:ea typeface="+mn-ea"/>
                <a:cs typeface="+mn-cs"/>
              </a:rPr>
              <a:t>Delete all unnecessary mail.</a:t>
            </a:r>
          </a:p>
          <a:p>
            <a:pPr marL="457200" marR="0" lvl="0" indent="-45720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100" b="0" i="0" u="none" strike="noStrike" kern="1200" cap="none" spc="0" normalizeH="0" baseline="0" noProof="0" dirty="0" smtClean="0">
                <a:ln>
                  <a:noFill/>
                </a:ln>
                <a:solidFill>
                  <a:schemeClr val="tx1">
                    <a:tint val="75000"/>
                  </a:schemeClr>
                </a:solidFill>
                <a:effectLst/>
                <a:uLnTx/>
                <a:uFillTx/>
                <a:latin typeface="+mn-lt"/>
                <a:ea typeface="+mn-ea"/>
                <a:cs typeface="+mn-cs"/>
              </a:rPr>
              <a:t>Delete messages with attachments after you have save them to your hard drive.</a:t>
            </a:r>
          </a:p>
          <a:p>
            <a:pPr marL="457200" marR="0" lvl="0" indent="-45720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100" b="0" i="0" u="none" strike="noStrike" kern="1200" cap="none" spc="0" normalizeH="0" baseline="0" noProof="0" dirty="0" smtClean="0">
                <a:ln>
                  <a:noFill/>
                </a:ln>
                <a:solidFill>
                  <a:schemeClr val="tx1">
                    <a:tint val="75000"/>
                  </a:schemeClr>
                </a:solidFill>
                <a:effectLst/>
                <a:uLnTx/>
                <a:uFillTx/>
                <a:latin typeface="+mn-lt"/>
                <a:ea typeface="+mn-ea"/>
                <a:cs typeface="+mn-cs"/>
              </a:rPr>
              <a:t>Avoid cyber-speak.  Not to use acronyms use in e-mail correspondence. </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0092" y="381000"/>
            <a:ext cx="1934308" cy="1600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2"/>
          <p:cNvSpPr txBox="1">
            <a:spLocks noChangeArrowheads="1"/>
          </p:cNvSpPr>
          <p:nvPr/>
        </p:nvSpPr>
        <p:spPr>
          <a:xfrm>
            <a:off x="914400" y="2133600"/>
            <a:ext cx="6019800" cy="266700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rgbClr val="FF0000"/>
                </a:solidFill>
                <a:effectLst/>
                <a:uLnTx/>
                <a:uFillTx/>
                <a:latin typeface="+mn-lt"/>
                <a:ea typeface="+mj-ea"/>
                <a:cs typeface="+mj-cs"/>
              </a:rPr>
              <a:t>8</a:t>
            </a:r>
            <a:r>
              <a:rPr kumimoji="0" lang="en-US" sz="4400" b="1" i="0" u="none" strike="noStrike" kern="1200" cap="none" spc="0" normalizeH="0" baseline="0" noProof="0" dirty="0" smtClean="0">
                <a:ln>
                  <a:noFill/>
                </a:ln>
                <a:solidFill>
                  <a:srgbClr val="FF0000"/>
                </a:solidFill>
                <a:effectLst/>
                <a:uLnTx/>
                <a:uFillTx/>
                <a:latin typeface="+mn-lt"/>
                <a:ea typeface="+mj-ea"/>
                <a:cs typeface="+mj-cs"/>
              </a:rPr>
              <a:t>. </a:t>
            </a:r>
            <a:r>
              <a:rPr kumimoji="0" lang="en-US" sz="4400" b="1" i="0" u="none" strike="noStrike" kern="1200" cap="none" spc="0" normalizeH="0" baseline="0" noProof="0" dirty="0" smtClean="0">
                <a:ln>
                  <a:noFill/>
                </a:ln>
                <a:solidFill>
                  <a:schemeClr val="tx1"/>
                </a:solidFill>
                <a:effectLst/>
                <a:uLnTx/>
                <a:uFillTx/>
                <a:latin typeface="+mn-lt"/>
                <a:ea typeface="+mj-ea"/>
                <a:cs typeface="+mj-cs"/>
              </a:rPr>
              <a:t>How to</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7350" r="6232" b="17873"/>
          <a:stretch/>
        </p:blipFill>
        <p:spPr>
          <a:xfrm>
            <a:off x="3694438" y="1905000"/>
            <a:ext cx="3392162" cy="2731827"/>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2"/>
          <p:cNvSpPr txBox="1">
            <a:spLocks noChangeArrowheads="1"/>
          </p:cNvSpPr>
          <p:nvPr/>
        </p:nvSpPr>
        <p:spPr bwMode="auto">
          <a:xfrm>
            <a:off x="228600" y="1066800"/>
            <a:ext cx="9170158" cy="71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3200" b="1" kern="0" cap="all" dirty="0">
                <a:solidFill>
                  <a:srgbClr val="0066CC"/>
                </a:solidFill>
                <a:latin typeface="+mn-lt"/>
                <a:ea typeface="+mj-ea"/>
                <a:cs typeface="+mj-cs"/>
              </a:rPr>
              <a:t>7</a:t>
            </a:r>
            <a:r>
              <a:rPr lang="en-US" sz="3200" b="1" kern="0" cap="all" dirty="0" smtClean="0">
                <a:solidFill>
                  <a:srgbClr val="0066CC"/>
                </a:solidFill>
                <a:latin typeface="+mn-lt"/>
                <a:ea typeface="+mj-ea"/>
                <a:cs typeface="+mj-cs"/>
              </a:rPr>
              <a:t>. HOW TO SAY NO</a:t>
            </a:r>
            <a:r>
              <a:rPr lang="en-US" sz="2800" b="1" kern="0" cap="all" dirty="0" smtClean="0">
                <a:solidFill>
                  <a:srgbClr val="0066CC"/>
                </a:solidFill>
                <a:latin typeface="+mn-lt"/>
                <a:ea typeface="+mj-ea"/>
                <a:cs typeface="+mj-cs"/>
              </a:rPr>
              <a:t>!</a:t>
            </a:r>
            <a:endParaRPr kumimoji="0" lang="en-US" sz="2800" b="1" i="0" u="none" strike="noStrike" kern="0" cap="all" spc="0" normalizeH="0" baseline="0" noProof="0" dirty="0" smtClean="0">
              <a:ln>
                <a:noFill/>
              </a:ln>
              <a:solidFill>
                <a:srgbClr val="0066CC"/>
              </a:solidFill>
              <a:effectLst/>
              <a:uLnTx/>
              <a:uFillTx/>
              <a:latin typeface="+mn-lt"/>
              <a:ea typeface="+mj-ea"/>
              <a:cs typeface="+mj-cs"/>
            </a:endParaRPr>
          </a:p>
        </p:txBody>
      </p:sp>
      <p:sp>
        <p:nvSpPr>
          <p:cNvPr id="4" name="Content Placeholder 8"/>
          <p:cNvSpPr txBox="1">
            <a:spLocks/>
          </p:cNvSpPr>
          <p:nvPr/>
        </p:nvSpPr>
        <p:spPr>
          <a:xfrm>
            <a:off x="228600" y="1676400"/>
            <a:ext cx="8724331" cy="4953000"/>
          </a:xfrm>
          <a:prstGeom prst="rect">
            <a:avLst/>
          </a:prstGeom>
        </p:spPr>
        <p:txBody>
          <a:bodyPr vert="horz" lIns="91440" tIns="45720" rIns="91440" bIns="45720" rtlCol="0">
            <a:normAutofit fontScale="85000" lnSpcReduction="10000"/>
          </a:bodyPr>
          <a:lstStyle/>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We say </a:t>
            </a:r>
            <a:r>
              <a:rPr kumimoji="0" lang="en-US" sz="3200" b="1" i="0" u="none" strike="noStrike" kern="1200" cap="none" spc="0" normalizeH="0" baseline="0" noProof="0" dirty="0" smtClean="0">
                <a:ln>
                  <a:noFill/>
                </a:ln>
                <a:solidFill>
                  <a:srgbClr val="FF0000"/>
                </a:solidFill>
                <a:effectLst/>
                <a:uLnTx/>
                <a:uFillTx/>
                <a:latin typeface="+mn-lt"/>
                <a:ea typeface="+mn-ea"/>
                <a:cs typeface="+mn-cs"/>
              </a:rPr>
              <a:t>“YES” </a:t>
            </a: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to others because want to please them.  But when eventually we cant continue, we let them down and we feel guilty. Both parties suffer.  Recognize that a desire to please often prevents us from saying </a:t>
            </a:r>
            <a:r>
              <a:rPr kumimoji="0" lang="en-US" sz="3200" b="1" i="0" u="none" strike="noStrike" kern="1200" cap="none" spc="0" normalizeH="0" baseline="0" noProof="0" dirty="0" smtClean="0">
                <a:ln>
                  <a:noFill/>
                </a:ln>
                <a:solidFill>
                  <a:srgbClr val="FF0000"/>
                </a:solidFill>
                <a:effectLst/>
                <a:uLnTx/>
                <a:uFillTx/>
                <a:latin typeface="+mn-lt"/>
                <a:ea typeface="+mn-ea"/>
                <a:cs typeface="+mn-cs"/>
              </a:rPr>
              <a:t>NO</a:t>
            </a: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Stick to your plan.</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Make sure you understand exactly what is being asked of you before you respond.</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Be polite, but firm in saying </a:t>
            </a:r>
            <a:r>
              <a:rPr kumimoji="0" lang="en-US" sz="3200" b="1" i="0" u="none" strike="noStrike" kern="1200" cap="none" spc="0" normalizeH="0" baseline="0" noProof="0" dirty="0" smtClean="0">
                <a:ln>
                  <a:noFill/>
                </a:ln>
                <a:solidFill>
                  <a:srgbClr val="FF0000"/>
                </a:solidFill>
                <a:effectLst/>
                <a:uLnTx/>
                <a:uFillTx/>
                <a:latin typeface="+mn-lt"/>
                <a:ea typeface="+mn-ea"/>
                <a:cs typeface="+mn-cs"/>
              </a:rPr>
              <a:t>NO</a:t>
            </a: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Provide suggestions or alternatives to the person who is asking.</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When in doubt, its easier to say no now, then change your mind to a yes later than to the other way around.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2"/>
          <p:cNvSpPr txBox="1">
            <a:spLocks noChangeArrowheads="1"/>
          </p:cNvSpPr>
          <p:nvPr/>
        </p:nvSpPr>
        <p:spPr bwMode="auto">
          <a:xfrm>
            <a:off x="304800" y="1295400"/>
            <a:ext cx="5935639" cy="71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3600" b="1" kern="0" cap="all" dirty="0" smtClean="0">
                <a:solidFill>
                  <a:srgbClr val="0066CC"/>
                </a:solidFill>
                <a:latin typeface="+mn-lt"/>
                <a:ea typeface="+mj-ea"/>
                <a:cs typeface="+mj-cs"/>
              </a:rPr>
              <a:t>WHEN YOU HAVE TO SAY YES</a:t>
            </a:r>
            <a:endParaRPr kumimoji="0" lang="en-US" sz="3200" b="1" i="0" u="none" strike="noStrike" kern="0" cap="all" spc="0" normalizeH="0" baseline="0" noProof="0" dirty="0" smtClean="0">
              <a:ln>
                <a:noFill/>
              </a:ln>
              <a:solidFill>
                <a:srgbClr val="0066CC"/>
              </a:solidFill>
              <a:effectLst/>
              <a:uLnTx/>
              <a:uFillTx/>
              <a:latin typeface="+mn-lt"/>
              <a:ea typeface="+mj-ea"/>
              <a:cs typeface="+mj-cs"/>
            </a:endParaRPr>
          </a:p>
        </p:txBody>
      </p:sp>
      <p:sp>
        <p:nvSpPr>
          <p:cNvPr id="4" name="Content Placeholder 8"/>
          <p:cNvSpPr txBox="1">
            <a:spLocks/>
          </p:cNvSpPr>
          <p:nvPr/>
        </p:nvSpPr>
        <p:spPr>
          <a:xfrm>
            <a:off x="228600" y="1981200"/>
            <a:ext cx="8724331" cy="4419600"/>
          </a:xfrm>
          <a:prstGeom prst="rect">
            <a:avLst/>
          </a:prstGeom>
        </p:spPr>
        <p:txBody>
          <a:bodyPr vert="horz" lIns="91440" tIns="45720" rIns="91440" bIns="45720" rtlCol="0">
            <a:normAutofit/>
          </a:bodyPr>
          <a:lstStyle/>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800" b="0" i="0" u="none" strike="noStrike" kern="1200" cap="none" spc="0" normalizeH="0" baseline="0" noProof="0" dirty="0" smtClean="0">
                <a:ln>
                  <a:noFill/>
                </a:ln>
                <a:solidFill>
                  <a:schemeClr val="tx1">
                    <a:tint val="75000"/>
                  </a:schemeClr>
                </a:solidFill>
                <a:effectLst/>
                <a:uLnTx/>
                <a:uFillTx/>
                <a:latin typeface="+mn-lt"/>
                <a:ea typeface="+mn-ea"/>
                <a:cs typeface="+mn-cs"/>
              </a:rPr>
              <a:t>Sometimes, no is simply unavoidable.  Here are some techniques to use:</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800" b="0" i="0" u="none" strike="noStrike" kern="1200" cap="none" spc="0" normalizeH="0" baseline="0" noProof="0" dirty="0" smtClean="0">
                <a:ln>
                  <a:noFill/>
                </a:ln>
                <a:solidFill>
                  <a:schemeClr val="tx1">
                    <a:tint val="75000"/>
                  </a:schemeClr>
                </a:solidFill>
                <a:effectLst/>
                <a:uLnTx/>
                <a:uFillTx/>
                <a:latin typeface="+mn-lt"/>
                <a:ea typeface="+mn-ea"/>
                <a:cs typeface="+mn-cs"/>
              </a:rPr>
              <a:t>Tell the person you can agree to their request this time, but ask how the two of you might plan better for the next time.</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800" b="0" i="0" u="none" strike="noStrike" kern="1200" cap="none" spc="0" normalizeH="0" baseline="0" noProof="0" dirty="0" smtClean="0">
                <a:ln>
                  <a:noFill/>
                </a:ln>
                <a:solidFill>
                  <a:schemeClr val="tx1">
                    <a:tint val="75000"/>
                  </a:schemeClr>
                </a:solidFill>
                <a:effectLst/>
                <a:uLnTx/>
                <a:uFillTx/>
                <a:latin typeface="+mn-lt"/>
                <a:ea typeface="+mn-ea"/>
                <a:cs typeface="+mn-cs"/>
              </a:rPr>
              <a:t>Tell them YES, but remind them they owe you one.</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800" b="0" i="0" u="none" strike="noStrike" kern="1200" cap="none" spc="0" normalizeH="0" baseline="0" noProof="0" dirty="0" smtClean="0">
                <a:ln>
                  <a:noFill/>
                </a:ln>
                <a:solidFill>
                  <a:schemeClr val="tx1">
                    <a:tint val="75000"/>
                  </a:schemeClr>
                </a:solidFill>
                <a:effectLst/>
                <a:uLnTx/>
                <a:uFillTx/>
                <a:latin typeface="+mn-lt"/>
                <a:ea typeface="+mn-ea"/>
                <a:cs typeface="+mn-cs"/>
              </a:rPr>
              <a:t>Tell them yes, but take control by saying you’ll come back to them with a timetable.</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800" b="0" i="0" u="none" strike="noStrike" kern="1200" cap="none" spc="0" normalizeH="0" baseline="0" noProof="0" dirty="0" smtClean="0">
                <a:ln>
                  <a:noFill/>
                </a:ln>
                <a:solidFill>
                  <a:schemeClr val="tx1">
                    <a:tint val="75000"/>
                  </a:schemeClr>
                </a:solidFill>
                <a:effectLst/>
                <a:uLnTx/>
                <a:uFillTx/>
                <a:latin typeface="+mn-lt"/>
                <a:ea typeface="+mn-ea"/>
                <a:cs typeface="+mn-cs"/>
              </a:rPr>
              <a:t>Put a tough condition on your agreement.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rcRect t="12195"/>
          <a:stretch>
            <a:fillRect/>
          </a:stretch>
        </p:blipFill>
        <p:spPr>
          <a:xfrm>
            <a:off x="685800" y="1066800"/>
            <a:ext cx="7848600" cy="5486400"/>
          </a:xfrm>
          <a:prstGeom prst="rect">
            <a:avLst/>
          </a:prstGeom>
        </p:spPr>
      </p:pic>
      <p:sp>
        <p:nvSpPr>
          <p:cNvPr id="4" name="TextBox 3"/>
          <p:cNvSpPr txBox="1"/>
          <p:nvPr/>
        </p:nvSpPr>
        <p:spPr>
          <a:xfrm>
            <a:off x="1295400" y="3048000"/>
            <a:ext cx="6553200" cy="2000548"/>
          </a:xfrm>
          <a:prstGeom prst="rect">
            <a:avLst/>
          </a:prstGeom>
          <a:solidFill>
            <a:schemeClr val="bg1"/>
          </a:solidFill>
        </p:spPr>
        <p:txBody>
          <a:bodyPr wrap="square" rtlCol="0">
            <a:spAutoFit/>
          </a:bodyPr>
          <a:lstStyle/>
          <a:p>
            <a:endParaRPr lang="en-US" sz="4400" dirty="0" smtClean="0">
              <a:solidFill>
                <a:srgbClr val="FF0000"/>
              </a:solidFill>
            </a:endParaRPr>
          </a:p>
          <a:p>
            <a:r>
              <a:rPr lang="en-US" sz="3600" b="1" dirty="0" smtClean="0">
                <a:solidFill>
                  <a:srgbClr val="FF0000"/>
                </a:solidFill>
                <a:latin typeface="+mn-lt"/>
              </a:rPr>
              <a:t>9</a:t>
            </a:r>
            <a:r>
              <a:rPr lang="en-US" sz="3600" b="1" dirty="0">
                <a:solidFill>
                  <a:srgbClr val="FF0000"/>
                </a:solidFill>
                <a:latin typeface="+mn-lt"/>
              </a:rPr>
              <a:t>. </a:t>
            </a:r>
            <a:r>
              <a:rPr lang="en-US" sz="3600" b="1" dirty="0">
                <a:latin typeface="+mn-lt"/>
              </a:rPr>
              <a:t>HOW </a:t>
            </a:r>
            <a:r>
              <a:rPr lang="en-US" sz="3600" b="1" dirty="0" smtClean="0">
                <a:latin typeface="+mn-lt"/>
              </a:rPr>
              <a:t>TO SIMPLIFY YOUR LIFE</a:t>
            </a:r>
          </a:p>
          <a:p>
            <a:endParaRPr lang="en-US" sz="44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Content Placeholder 8"/>
          <p:cNvSpPr txBox="1">
            <a:spLocks/>
          </p:cNvSpPr>
          <p:nvPr/>
        </p:nvSpPr>
        <p:spPr>
          <a:xfrm>
            <a:off x="152400" y="1371600"/>
            <a:ext cx="8763000" cy="5257800"/>
          </a:xfrm>
          <a:prstGeom prst="rect">
            <a:avLst/>
          </a:prstGeom>
        </p:spPr>
        <p:txBody>
          <a:bodyPr vert="horz" lIns="91440" tIns="45720" rIns="91440" bIns="45720" rtlCol="0">
            <a:normAutofit/>
          </a:bodyPr>
          <a:lstStyle/>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Think about your values and write down those that really matter to you.  What is most important? Spending time with family? Accumulating great wealth? Achieving powerful influence? Acquiring possessions/ Expressing yourself? Learning new ideas? Experiencing adventure and travel? Maintaining excellent health? Socializing with friends? Contributing to the community? You cant do them all. </a:t>
            </a:r>
            <a:r>
              <a:rPr kumimoji="0" lang="en-US" sz="3200" b="1" i="1" u="none" strike="noStrike" kern="1200" cap="none" spc="0" normalizeH="0" baseline="0" noProof="0" dirty="0" smtClean="0">
                <a:ln>
                  <a:noFill/>
                </a:ln>
                <a:solidFill>
                  <a:srgbClr val="FF0000"/>
                </a:solidFill>
                <a:effectLst/>
                <a:uLnTx/>
                <a:uFillTx/>
                <a:latin typeface="+mn-lt"/>
                <a:ea typeface="+mn-ea"/>
                <a:cs typeface="+mn-cs"/>
              </a:rPr>
              <a:t>Cut out activities that aren't consistent with your core values.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5" name="Content Placeholder 8"/>
          <p:cNvSpPr txBox="1">
            <a:spLocks/>
          </p:cNvSpPr>
          <p:nvPr/>
        </p:nvSpPr>
        <p:spPr>
          <a:xfrm>
            <a:off x="396923" y="1219200"/>
            <a:ext cx="8518477" cy="5486400"/>
          </a:xfrm>
          <a:prstGeom prst="rect">
            <a:avLst/>
          </a:prstGeom>
        </p:spPr>
        <p:txBody>
          <a:bodyPr vert="horz" lIns="91440" tIns="45720" rIns="91440" bIns="45720" rtlCol="0">
            <a:normAutofit fontScale="85000" lnSpcReduction="20000"/>
          </a:bodyPr>
          <a:lstStyle/>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Write a list of goals you'd like to achieve.</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Stop being a slave to communication tools.</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Give away clerical tasks to others who can handle non-priority activities.</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Cut back on television time.</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Clean out your office.</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Quit organizations that aren't contributing to your advancement, your network or your fun.</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Make a plan for the weekend that doesn’t involve work.</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Get rid of unnecessary credit cards and other clutter that you don’t use regularly.</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Make time for yourself.</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Take a moment each day to be grateful.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2"/>
          <p:cNvSpPr txBox="1">
            <a:spLocks noChangeArrowheads="1"/>
          </p:cNvSpPr>
          <p:nvPr/>
        </p:nvSpPr>
        <p:spPr>
          <a:xfrm>
            <a:off x="915538" y="4997356"/>
            <a:ext cx="7010400" cy="79384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smtClean="0">
                <a:ln>
                  <a:noFill/>
                </a:ln>
                <a:solidFill>
                  <a:srgbClr val="FF0000"/>
                </a:solidFill>
                <a:effectLst/>
                <a:uLnTx/>
                <a:uFillTx/>
                <a:latin typeface="+mn-lt"/>
                <a:ea typeface="+mj-ea"/>
                <a:cs typeface="+mj-cs"/>
              </a:rPr>
              <a:t>10. </a:t>
            </a:r>
            <a:r>
              <a:rPr kumimoji="0" lang="en-US" sz="4400" b="1" i="0" u="none" strike="noStrike" kern="1200" cap="none" spc="0" normalizeH="0" baseline="0" noProof="0" smtClean="0">
                <a:ln>
                  <a:noFill/>
                </a:ln>
                <a:solidFill>
                  <a:schemeClr val="tx1"/>
                </a:solidFill>
                <a:effectLst/>
                <a:uLnTx/>
                <a:uFillTx/>
                <a:latin typeface="+mn-lt"/>
                <a:ea typeface="+mj-ea"/>
                <a:cs typeface="+mj-cs"/>
              </a:rPr>
              <a:t>How to reduce stress</a:t>
            </a:r>
            <a:endParaRPr kumimoji="0" lang="en-US" sz="4400" b="1" i="0" u="none" strike="noStrike" kern="1200" cap="none" spc="0" normalizeH="0" baseline="0" noProof="0" dirty="0" smtClean="0">
              <a:ln>
                <a:noFill/>
              </a:ln>
              <a:solidFill>
                <a:schemeClr val="tx1"/>
              </a:solidFill>
              <a:effectLst/>
              <a:uLnTx/>
              <a:uFillTx/>
              <a:latin typeface="+mn-lt"/>
              <a:ea typeface="+mj-ea"/>
              <a:cs typeface="+mj-cs"/>
            </a:endParaRP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b="6754"/>
          <a:stretch/>
        </p:blipFill>
        <p:spPr>
          <a:xfrm>
            <a:off x="1676400" y="1295400"/>
            <a:ext cx="3049138" cy="3782608"/>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b="6260"/>
          <a:stretch/>
        </p:blipFill>
        <p:spPr>
          <a:xfrm>
            <a:off x="4506988" y="1295400"/>
            <a:ext cx="2885550" cy="3798530"/>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Content Placeholder 8"/>
          <p:cNvSpPr txBox="1">
            <a:spLocks/>
          </p:cNvSpPr>
          <p:nvPr/>
        </p:nvSpPr>
        <p:spPr>
          <a:xfrm>
            <a:off x="762000" y="1371600"/>
            <a:ext cx="7297003" cy="5181600"/>
          </a:xfrm>
          <a:prstGeom prst="rect">
            <a:avLst/>
          </a:prstGeom>
        </p:spPr>
        <p:txBody>
          <a:bodyPr vert="horz" lIns="91440" tIns="45720" rIns="91440" bIns="45720" rtlCol="0">
            <a:normAutofit fontScale="92500" lnSpcReduction="20000"/>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600" b="0" i="0" u="none" strike="noStrike" kern="1200" cap="none" spc="0" normalizeH="0" baseline="0" noProof="0" dirty="0" smtClean="0">
                <a:ln>
                  <a:noFill/>
                </a:ln>
                <a:solidFill>
                  <a:schemeClr val="tx1">
                    <a:tint val="75000"/>
                  </a:schemeClr>
                </a:solidFill>
                <a:effectLst/>
                <a:uLnTx/>
                <a:uFillTx/>
                <a:latin typeface="+mn-lt"/>
                <a:ea typeface="+mn-ea"/>
                <a:cs typeface="+mn-cs"/>
              </a:rPr>
              <a:t>With the </a:t>
            </a:r>
            <a:r>
              <a:rPr kumimoji="0" lang="en-US" sz="3600" b="1" i="0" u="sng" strike="noStrike" kern="1200" cap="none" spc="0" normalizeH="0" baseline="0" noProof="0" dirty="0" smtClean="0">
                <a:ln>
                  <a:noFill/>
                </a:ln>
                <a:solidFill>
                  <a:schemeClr val="tx1">
                    <a:tint val="75000"/>
                  </a:schemeClr>
                </a:solidFill>
                <a:effectLst/>
                <a:uLnTx/>
                <a:uFillTx/>
                <a:latin typeface="+mn-lt"/>
                <a:ea typeface="+mn-ea"/>
                <a:cs typeface="+mn-cs"/>
              </a:rPr>
              <a:t>SPARKLE</a:t>
            </a:r>
            <a:r>
              <a:rPr kumimoji="0" lang="en-US" sz="3600" b="0" i="0" u="none" strike="noStrike" kern="1200" cap="none" spc="0" normalizeH="0" baseline="0" noProof="0" dirty="0" smtClean="0">
                <a:ln>
                  <a:noFill/>
                </a:ln>
                <a:solidFill>
                  <a:schemeClr val="tx1">
                    <a:tint val="75000"/>
                  </a:schemeClr>
                </a:solidFill>
                <a:effectLst/>
                <a:uLnTx/>
                <a:uFillTx/>
                <a:latin typeface="+mn-lt"/>
                <a:ea typeface="+mn-ea"/>
                <a:cs typeface="+mn-cs"/>
              </a:rPr>
              <a:t> Formula:</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50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900" b="1" i="0" u="none" strike="noStrike" kern="1200" cap="none" spc="0" normalizeH="0" baseline="0" noProof="0" dirty="0" smtClean="0">
                <a:ln>
                  <a:noFill/>
                </a:ln>
                <a:solidFill>
                  <a:schemeClr val="tx1">
                    <a:tint val="75000"/>
                  </a:schemeClr>
                </a:solidFill>
                <a:effectLst/>
                <a:uLnTx/>
                <a:uFillTx/>
                <a:latin typeface="+mn-lt"/>
                <a:ea typeface="+mn-ea"/>
                <a:cs typeface="+mn-cs"/>
              </a:rPr>
              <a:t>S</a:t>
            </a:r>
            <a:r>
              <a:rPr kumimoji="0" lang="en-US" sz="3900" b="0" i="0" u="none" strike="noStrike" kern="1200" cap="none" spc="0" normalizeH="0" baseline="0" noProof="0" dirty="0" smtClean="0">
                <a:ln>
                  <a:noFill/>
                </a:ln>
                <a:solidFill>
                  <a:schemeClr val="tx1">
                    <a:tint val="75000"/>
                  </a:schemeClr>
                </a:solidFill>
                <a:effectLst/>
                <a:uLnTx/>
                <a:uFillTx/>
                <a:latin typeface="+mn-lt"/>
                <a:ea typeface="+mn-ea"/>
                <a:cs typeface="+mn-cs"/>
              </a:rPr>
              <a:t>	-	Sleep Well</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900" b="1" i="0" u="none" strike="noStrike" kern="1200" cap="none" spc="0" normalizeH="0" baseline="0" noProof="0" dirty="0" smtClean="0">
                <a:ln>
                  <a:noFill/>
                </a:ln>
                <a:solidFill>
                  <a:schemeClr val="tx1">
                    <a:tint val="75000"/>
                  </a:schemeClr>
                </a:solidFill>
                <a:effectLst/>
                <a:uLnTx/>
                <a:uFillTx/>
                <a:latin typeface="+mn-lt"/>
                <a:ea typeface="+mn-ea"/>
                <a:cs typeface="+mn-cs"/>
              </a:rPr>
              <a:t>P</a:t>
            </a:r>
            <a:r>
              <a:rPr kumimoji="0" lang="en-US" sz="3900" b="0" i="0" u="none" strike="noStrike" kern="1200" cap="none" spc="0" normalizeH="0" baseline="0" noProof="0" dirty="0" smtClean="0">
                <a:ln>
                  <a:noFill/>
                </a:ln>
                <a:solidFill>
                  <a:schemeClr val="tx1">
                    <a:tint val="75000"/>
                  </a:schemeClr>
                </a:solidFill>
                <a:effectLst/>
                <a:uLnTx/>
                <a:uFillTx/>
                <a:latin typeface="+mn-lt"/>
                <a:ea typeface="+mn-ea"/>
                <a:cs typeface="+mn-cs"/>
              </a:rPr>
              <a:t>	-	Plan every day</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900" b="1" i="0" u="none" strike="noStrike" kern="1200" cap="none" spc="0" normalizeH="0" baseline="0" noProof="0" dirty="0" smtClean="0">
                <a:ln>
                  <a:noFill/>
                </a:ln>
                <a:solidFill>
                  <a:schemeClr val="tx1">
                    <a:tint val="75000"/>
                  </a:schemeClr>
                </a:solidFill>
                <a:effectLst/>
                <a:uLnTx/>
                <a:uFillTx/>
                <a:latin typeface="+mn-lt"/>
                <a:ea typeface="+mn-ea"/>
                <a:cs typeface="+mn-cs"/>
              </a:rPr>
              <a:t>A</a:t>
            </a:r>
            <a:r>
              <a:rPr kumimoji="0" lang="en-US" sz="3900" b="0" i="0" u="none" strike="noStrike" kern="1200" cap="none" spc="0" normalizeH="0" baseline="0" noProof="0" dirty="0" smtClean="0">
                <a:ln>
                  <a:noFill/>
                </a:ln>
                <a:solidFill>
                  <a:schemeClr val="tx1">
                    <a:tint val="75000"/>
                  </a:schemeClr>
                </a:solidFill>
                <a:effectLst/>
                <a:uLnTx/>
                <a:uFillTx/>
                <a:latin typeface="+mn-lt"/>
                <a:ea typeface="+mn-ea"/>
                <a:cs typeface="+mn-cs"/>
              </a:rPr>
              <a:t>	-	Anticipate less</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900" b="1" i="0" u="none" strike="noStrike" kern="1200" cap="none" spc="0" normalizeH="0" baseline="0" noProof="0" dirty="0" smtClean="0">
                <a:ln>
                  <a:noFill/>
                </a:ln>
                <a:solidFill>
                  <a:schemeClr val="tx1">
                    <a:tint val="75000"/>
                  </a:schemeClr>
                </a:solidFill>
                <a:effectLst/>
                <a:uLnTx/>
                <a:uFillTx/>
                <a:latin typeface="+mn-lt"/>
                <a:ea typeface="+mn-ea"/>
                <a:cs typeface="+mn-cs"/>
              </a:rPr>
              <a:t>R</a:t>
            </a:r>
            <a:r>
              <a:rPr kumimoji="0" lang="en-US" sz="3900" b="0" i="0" u="none" strike="noStrike" kern="1200" cap="none" spc="0" normalizeH="0" baseline="0" noProof="0" dirty="0" smtClean="0">
                <a:ln>
                  <a:noFill/>
                </a:ln>
                <a:solidFill>
                  <a:schemeClr val="tx1">
                    <a:tint val="75000"/>
                  </a:schemeClr>
                </a:solidFill>
                <a:effectLst/>
                <a:uLnTx/>
                <a:uFillTx/>
                <a:latin typeface="+mn-lt"/>
                <a:ea typeface="+mn-ea"/>
                <a:cs typeface="+mn-cs"/>
              </a:rPr>
              <a:t>	-	Relax</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900" b="1" i="0" u="none" strike="noStrike" kern="1200" cap="none" spc="0" normalizeH="0" baseline="0" noProof="0" dirty="0" smtClean="0">
                <a:ln>
                  <a:noFill/>
                </a:ln>
                <a:solidFill>
                  <a:schemeClr val="tx1">
                    <a:tint val="75000"/>
                  </a:schemeClr>
                </a:solidFill>
                <a:effectLst/>
                <a:uLnTx/>
                <a:uFillTx/>
                <a:latin typeface="+mn-lt"/>
                <a:ea typeface="+mn-ea"/>
                <a:cs typeface="+mn-cs"/>
              </a:rPr>
              <a:t>K</a:t>
            </a:r>
            <a:r>
              <a:rPr kumimoji="0" lang="en-US" sz="3900" b="0" i="0" u="none" strike="noStrike" kern="1200" cap="none" spc="0" normalizeH="0" baseline="0" noProof="0" dirty="0" smtClean="0">
                <a:ln>
                  <a:noFill/>
                </a:ln>
                <a:solidFill>
                  <a:schemeClr val="tx1">
                    <a:tint val="75000"/>
                  </a:schemeClr>
                </a:solidFill>
                <a:effectLst/>
                <a:uLnTx/>
                <a:uFillTx/>
                <a:latin typeface="+mn-lt"/>
                <a:ea typeface="+mn-ea"/>
                <a:cs typeface="+mn-cs"/>
              </a:rPr>
              <a:t>	-	Keep Anger under control</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900" b="1" i="0" u="none" strike="noStrike" kern="1200" cap="none" spc="0" normalizeH="0" baseline="0" noProof="0" dirty="0" smtClean="0">
                <a:ln>
                  <a:noFill/>
                </a:ln>
                <a:solidFill>
                  <a:schemeClr val="tx1">
                    <a:tint val="75000"/>
                  </a:schemeClr>
                </a:solidFill>
                <a:effectLst/>
                <a:uLnTx/>
                <a:uFillTx/>
                <a:latin typeface="+mn-lt"/>
                <a:ea typeface="+mn-ea"/>
                <a:cs typeface="+mn-cs"/>
              </a:rPr>
              <a:t>L</a:t>
            </a:r>
            <a:r>
              <a:rPr kumimoji="0" lang="en-US" sz="3900" b="0" i="0" u="none" strike="noStrike" kern="1200" cap="none" spc="0" normalizeH="0" baseline="0" noProof="0" dirty="0" smtClean="0">
                <a:ln>
                  <a:noFill/>
                </a:ln>
                <a:solidFill>
                  <a:schemeClr val="tx1">
                    <a:tint val="75000"/>
                  </a:schemeClr>
                </a:solidFill>
                <a:effectLst/>
                <a:uLnTx/>
                <a:uFillTx/>
                <a:latin typeface="+mn-lt"/>
                <a:ea typeface="+mn-ea"/>
                <a:cs typeface="+mn-cs"/>
              </a:rPr>
              <a:t>	-	Laugh</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900" b="1" i="0" u="none" strike="noStrike" kern="1200" cap="none" spc="0" normalizeH="0" baseline="0" noProof="0" dirty="0" smtClean="0">
                <a:ln>
                  <a:noFill/>
                </a:ln>
                <a:solidFill>
                  <a:schemeClr val="tx1">
                    <a:tint val="75000"/>
                  </a:schemeClr>
                </a:solidFill>
                <a:effectLst/>
                <a:uLnTx/>
                <a:uFillTx/>
                <a:latin typeface="+mn-lt"/>
                <a:ea typeface="+mn-ea"/>
                <a:cs typeface="+mn-cs"/>
              </a:rPr>
              <a:t>E</a:t>
            </a:r>
            <a:r>
              <a:rPr kumimoji="0" lang="en-US" sz="3900" b="0" i="0" u="none" strike="noStrike" kern="1200" cap="none" spc="0" normalizeH="0" baseline="0" noProof="0" dirty="0" smtClean="0">
                <a:ln>
                  <a:noFill/>
                </a:ln>
                <a:solidFill>
                  <a:schemeClr val="tx1">
                    <a:tint val="75000"/>
                  </a:schemeClr>
                </a:solidFill>
                <a:effectLst/>
                <a:uLnTx/>
                <a:uFillTx/>
                <a:latin typeface="+mn-lt"/>
                <a:ea typeface="+mn-ea"/>
                <a:cs typeface="+mn-cs"/>
              </a:rPr>
              <a:t>	-	Eat Well and Exercise</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b="6183"/>
          <a:stretch/>
        </p:blipFill>
        <p:spPr>
          <a:xfrm>
            <a:off x="6248400" y="406590"/>
            <a:ext cx="2133600" cy="19300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4761602"/>
            <a:ext cx="2819400" cy="1707591"/>
          </a:xfrm>
          <a:prstGeom prst="rect">
            <a:avLst/>
          </a:prstGeom>
        </p:spPr>
      </p:pic>
      <p:sp>
        <p:nvSpPr>
          <p:cNvPr id="4" name="Rectangle 2"/>
          <p:cNvSpPr txBox="1">
            <a:spLocks noChangeArrowheads="1"/>
          </p:cNvSpPr>
          <p:nvPr/>
        </p:nvSpPr>
        <p:spPr>
          <a:xfrm>
            <a:off x="381000" y="4184177"/>
            <a:ext cx="8763000" cy="717644"/>
          </a:xfrm>
          <a:prstGeom prst="rect">
            <a:avLst/>
          </a:prstGeom>
        </p:spPr>
        <p:txBody>
          <a:bodyPr vert="horz" lIns="91440" tIns="45720" rIns="91440" bIns="45720" rtlCol="0" anchor="ctr">
            <a:norm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rgbClr val="FF0000"/>
                </a:solidFill>
                <a:effectLst/>
                <a:uLnTx/>
                <a:uFillTx/>
                <a:latin typeface="+mn-lt"/>
                <a:ea typeface="+mj-ea"/>
                <a:cs typeface="+mj-cs"/>
              </a:rPr>
              <a:t>11. </a:t>
            </a:r>
            <a:r>
              <a:rPr kumimoji="0" lang="en-US" sz="3600" b="1" i="0" u="none" strike="noStrike" kern="1200" cap="none" spc="0" normalizeH="0" baseline="0" noProof="0" dirty="0" smtClean="0">
                <a:ln>
                  <a:noFill/>
                </a:ln>
                <a:solidFill>
                  <a:schemeClr val="tx1"/>
                </a:solidFill>
                <a:effectLst/>
                <a:uLnTx/>
                <a:uFillTx/>
                <a:latin typeface="+mn-lt"/>
                <a:ea typeface="+mj-ea"/>
                <a:cs typeface="+mj-cs"/>
              </a:rPr>
              <a:t>How to prevent interruptions</a:t>
            </a:r>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b="6277"/>
          <a:stretch/>
        </p:blipFill>
        <p:spPr>
          <a:xfrm>
            <a:off x="2523636" y="1219200"/>
            <a:ext cx="4944533" cy="3048000"/>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600" y="183108"/>
            <a:ext cx="3040418" cy="1824251"/>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2"/>
          <p:cNvSpPr txBox="1">
            <a:spLocks noChangeArrowheads="1"/>
          </p:cNvSpPr>
          <p:nvPr/>
        </p:nvSpPr>
        <p:spPr bwMode="auto">
          <a:xfrm>
            <a:off x="228600" y="1371600"/>
            <a:ext cx="9170158" cy="71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3200" b="1" kern="0" cap="all" dirty="0" smtClean="0">
                <a:solidFill>
                  <a:srgbClr val="0066CC"/>
                </a:solidFill>
                <a:latin typeface="+mn-lt"/>
                <a:ea typeface="+mj-ea"/>
                <a:cs typeface="+mj-cs"/>
              </a:rPr>
              <a:t>11. How to prevent interruptions</a:t>
            </a:r>
            <a:endParaRPr kumimoji="0" lang="en-US" sz="2800" b="1" i="0" u="none" strike="noStrike" kern="0" cap="all" spc="0" normalizeH="0" baseline="0" noProof="0" dirty="0" smtClean="0">
              <a:ln>
                <a:noFill/>
              </a:ln>
              <a:solidFill>
                <a:srgbClr val="0066CC"/>
              </a:solidFill>
              <a:effectLst/>
              <a:uLnTx/>
              <a:uFillTx/>
              <a:latin typeface="+mn-lt"/>
              <a:ea typeface="+mj-ea"/>
              <a:cs typeface="+mj-cs"/>
            </a:endParaRPr>
          </a:p>
        </p:txBody>
      </p:sp>
      <p:sp>
        <p:nvSpPr>
          <p:cNvPr id="4" name="Content Placeholder 8"/>
          <p:cNvSpPr txBox="1">
            <a:spLocks/>
          </p:cNvSpPr>
          <p:nvPr/>
        </p:nvSpPr>
        <p:spPr>
          <a:xfrm>
            <a:off x="220639" y="2004218"/>
            <a:ext cx="8724331" cy="4167981"/>
          </a:xfrm>
          <a:prstGeom prst="rect">
            <a:avLst/>
          </a:prstGeom>
        </p:spPr>
        <p:txBody>
          <a:bodyPr vert="horz" lIns="91440" tIns="45720" rIns="91440" bIns="45720" rtlCol="0">
            <a:noAutofit/>
          </a:bodyPr>
          <a:lstStyle/>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Prevent interruptions from walk-in visitors by isolating yourself. Close your door.</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Block off your time for priorities.</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Change the layout of your desk so that your not facing traffic.</a:t>
            </a:r>
          </a:p>
          <a:p>
            <a:pPr marL="514350" marR="0" lvl="0" indent="-514350" algn="just"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If you're strong materials or files that people have to access frequently, move them to another area.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2"/>
          <p:cNvSpPr txBox="1">
            <a:spLocks noChangeArrowheads="1"/>
          </p:cNvSpPr>
          <p:nvPr/>
        </p:nvSpPr>
        <p:spPr bwMode="auto">
          <a:xfrm>
            <a:off x="222706" y="1577181"/>
            <a:ext cx="9170158" cy="71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800" b="1" kern="0" cap="all" dirty="0" smtClean="0">
                <a:solidFill>
                  <a:srgbClr val="0066CC"/>
                </a:solidFill>
                <a:latin typeface="+mn-lt"/>
                <a:ea typeface="+mj-ea"/>
                <a:cs typeface="+mj-cs"/>
              </a:rPr>
              <a:t>When they walk in</a:t>
            </a:r>
            <a:endParaRPr kumimoji="0" lang="en-US" sz="2400" b="1" i="0" u="none" strike="noStrike" kern="0" cap="all" spc="0" normalizeH="0" baseline="0" noProof="0" dirty="0" smtClean="0">
              <a:ln>
                <a:noFill/>
              </a:ln>
              <a:solidFill>
                <a:srgbClr val="0066CC"/>
              </a:solidFill>
              <a:effectLst/>
              <a:uLnTx/>
              <a:uFillTx/>
              <a:latin typeface="+mn-lt"/>
              <a:ea typeface="+mj-ea"/>
              <a:cs typeface="+mj-cs"/>
            </a:endParaRPr>
          </a:p>
        </p:txBody>
      </p:sp>
      <p:sp>
        <p:nvSpPr>
          <p:cNvPr id="4" name="Content Placeholder 8"/>
          <p:cNvSpPr txBox="1">
            <a:spLocks/>
          </p:cNvSpPr>
          <p:nvPr/>
        </p:nvSpPr>
        <p:spPr>
          <a:xfrm>
            <a:off x="214745" y="2133600"/>
            <a:ext cx="8724331" cy="39624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just">
              <a:buFont typeface="Arial" panose="020B0604020202020204" pitchFamily="34" charset="0"/>
              <a:buChar char="•"/>
            </a:pPr>
            <a:r>
              <a:rPr lang="en-US" sz="2800" dirty="0" smtClean="0"/>
              <a:t>When someone asks for a few minutes of your time, respond with “Sure, how about if I come by your office at ______?</a:t>
            </a:r>
          </a:p>
          <a:p>
            <a:pPr marL="457200" indent="-457200" algn="just">
              <a:buFont typeface="Arial" panose="020B0604020202020204" pitchFamily="34" charset="0"/>
              <a:buChar char="•"/>
            </a:pPr>
            <a:r>
              <a:rPr lang="en-US" sz="2800" dirty="0" smtClean="0"/>
              <a:t>Stop people from telling stories.</a:t>
            </a:r>
          </a:p>
          <a:p>
            <a:pPr marL="457200" indent="-457200" algn="just">
              <a:buFont typeface="Arial" panose="020B0604020202020204" pitchFamily="34" charset="0"/>
              <a:buChar char="•"/>
            </a:pPr>
            <a:r>
              <a:rPr lang="en-US" sz="2800" dirty="0" smtClean="0"/>
              <a:t>If they're asking for help, ask them what solution they propose?</a:t>
            </a:r>
          </a:p>
          <a:p>
            <a:pPr marL="457200" indent="-457200" algn="just">
              <a:buFont typeface="Arial" panose="020B0604020202020204" pitchFamily="34" charset="0"/>
              <a:buChar char="•"/>
            </a:pPr>
            <a:r>
              <a:rPr lang="en-US" sz="2800" dirty="0" smtClean="0"/>
              <a:t>Agree to help them with their request, but schedule a specific time to do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Content Placeholder 8"/>
          <p:cNvSpPr txBox="1">
            <a:spLocks/>
          </p:cNvSpPr>
          <p:nvPr/>
        </p:nvSpPr>
        <p:spPr>
          <a:xfrm>
            <a:off x="214745" y="1600200"/>
            <a:ext cx="8382000" cy="52578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r>
              <a:rPr lang="en-US" smtClean="0"/>
              <a:t>Everyone has time robbers in their life: Things that use our time and keep us from doing things that have more value and importance to us.</a:t>
            </a:r>
          </a:p>
          <a:p>
            <a:pPr algn="just"/>
            <a:endParaRPr lang="en-US" b="1" i="1" smtClean="0">
              <a:solidFill>
                <a:srgbClr val="FF0000"/>
              </a:solidFill>
            </a:endParaRPr>
          </a:p>
          <a:p>
            <a:pPr algn="just"/>
            <a:r>
              <a:rPr lang="en-US" b="1" i="1" dirty="0" smtClean="0">
                <a:solidFill>
                  <a:srgbClr val="FF0000"/>
                </a:solidFill>
              </a:rPr>
              <a:t>Time robbers are interruptions, meetings, procrastination and tasks that can be delegated.  Also, that prevent you from doing things of greater value and importance.</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2"/>
          <p:cNvSpPr txBox="1">
            <a:spLocks noChangeArrowheads="1"/>
          </p:cNvSpPr>
          <p:nvPr/>
        </p:nvSpPr>
        <p:spPr bwMode="auto">
          <a:xfrm>
            <a:off x="177214" y="1356194"/>
            <a:ext cx="8686800" cy="122634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en-US" sz="2800" b="1" kern="0" cap="all" dirty="0" smtClean="0">
                <a:solidFill>
                  <a:srgbClr val="0066CC"/>
                </a:solidFill>
                <a:latin typeface="+mn-lt"/>
                <a:ea typeface="+mj-ea"/>
                <a:cs typeface="+mj-cs"/>
              </a:rPr>
              <a:t>Remember, time once used, is gone forever! Analyze time to identify problems:</a:t>
            </a:r>
            <a:endParaRPr kumimoji="0" lang="en-US" sz="2400" b="1" i="0" u="none" strike="noStrike" kern="0" cap="all" spc="0" normalizeH="0" baseline="0" noProof="0" dirty="0" smtClean="0">
              <a:ln>
                <a:noFill/>
              </a:ln>
              <a:solidFill>
                <a:srgbClr val="0066CC"/>
              </a:solidFill>
              <a:effectLst/>
              <a:uLnTx/>
              <a:uFillTx/>
              <a:latin typeface="+mn-lt"/>
              <a:ea typeface="+mj-ea"/>
              <a:cs typeface="+mj-cs"/>
            </a:endParaRPr>
          </a:p>
        </p:txBody>
      </p:sp>
      <p:sp>
        <p:nvSpPr>
          <p:cNvPr id="4" name="Content Placeholder 8"/>
          <p:cNvSpPr txBox="1">
            <a:spLocks/>
          </p:cNvSpPr>
          <p:nvPr/>
        </p:nvSpPr>
        <p:spPr>
          <a:xfrm>
            <a:off x="189039" y="2362200"/>
            <a:ext cx="8724331" cy="38862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just">
              <a:buFont typeface="Arial" panose="020B0604020202020204" pitchFamily="34" charset="0"/>
              <a:buChar char="•"/>
            </a:pPr>
            <a:r>
              <a:rPr lang="en-US" sz="2800" dirty="0" smtClean="0"/>
              <a:t>First know yourself.</a:t>
            </a:r>
          </a:p>
          <a:p>
            <a:pPr marL="457200" indent="-457200" algn="just">
              <a:buFont typeface="Arial" panose="020B0604020202020204" pitchFamily="34" charset="0"/>
              <a:buChar char="•"/>
            </a:pPr>
            <a:r>
              <a:rPr lang="en-US" sz="2800" dirty="0" smtClean="0"/>
              <a:t>Do a self assessment, will reveal that you have a good health, have a high energy level and have a good mental attitude without abrupt mood swings.</a:t>
            </a:r>
          </a:p>
          <a:p>
            <a:pPr marL="457200" indent="-457200" algn="just">
              <a:buFont typeface="Arial" panose="020B0604020202020204" pitchFamily="34" charset="0"/>
              <a:buChar char="•"/>
            </a:pPr>
            <a:r>
              <a:rPr lang="en-US" sz="2800" dirty="0" smtClean="0"/>
              <a:t>Appraise your abilities, interests and present situation.</a:t>
            </a:r>
          </a:p>
          <a:p>
            <a:pPr marL="457200" indent="-457200" algn="just">
              <a:buFont typeface="Arial" panose="020B0604020202020204" pitchFamily="34" charset="0"/>
              <a:buChar char="•"/>
            </a:pPr>
            <a:r>
              <a:rPr lang="en-US" sz="2800" dirty="0" smtClean="0"/>
              <a:t>Use sentences like: I am, I can, I need, I desire.</a:t>
            </a:r>
          </a:p>
          <a:p>
            <a:pPr marL="457200" indent="-457200" algn="just">
              <a:buFont typeface="Arial" panose="020B0604020202020204" pitchFamily="34" charset="0"/>
              <a:buChar char="•"/>
            </a:pPr>
            <a:r>
              <a:rPr lang="en-US" sz="2800" b="1" dirty="0" smtClean="0"/>
              <a:t>Set your goals high to fulfill the expectations you have for yourself.</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4" name="Content Placeholder 8"/>
          <p:cNvSpPr txBox="1">
            <a:spLocks/>
          </p:cNvSpPr>
          <p:nvPr/>
        </p:nvSpPr>
        <p:spPr>
          <a:xfrm>
            <a:off x="381000" y="949446"/>
            <a:ext cx="8382000" cy="5756153"/>
          </a:xfrm>
          <a:prstGeom prst="rect">
            <a:avLst/>
          </a:prstGeom>
        </p:spPr>
        <p:txBody>
          <a:bodyPr vert="horz" lIns="91440" tIns="45720" rIns="91440" bIns="45720" rtlCol="0">
            <a:normAutofit fontScale="925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r>
              <a:rPr lang="en-US" b="1" dirty="0" smtClean="0"/>
              <a:t>PLANNING &amp; GOAL </a:t>
            </a:r>
            <a:r>
              <a:rPr lang="en-US" dirty="0" smtClean="0"/>
              <a:t>setting are two very important aspects of successful time management.  Using the </a:t>
            </a:r>
            <a:r>
              <a:rPr lang="en-US" b="1" u="sng" dirty="0" smtClean="0"/>
              <a:t>SMART</a:t>
            </a:r>
            <a:r>
              <a:rPr lang="en-US" dirty="0" smtClean="0"/>
              <a:t> acronym when setting goals:</a:t>
            </a:r>
          </a:p>
          <a:p>
            <a:pPr algn="just"/>
            <a:r>
              <a:rPr lang="en-US" b="1" i="1" u="sng" dirty="0" smtClean="0">
                <a:solidFill>
                  <a:srgbClr val="FF0000"/>
                </a:solidFill>
              </a:rPr>
              <a:t>S</a:t>
            </a:r>
            <a:r>
              <a:rPr lang="en-US" b="1" i="1" dirty="0" smtClean="0"/>
              <a:t>PEFICIC – include enough detail so someone else could explain your goal to you.</a:t>
            </a:r>
          </a:p>
          <a:p>
            <a:pPr algn="just"/>
            <a:r>
              <a:rPr lang="en-US" b="1" i="1" u="sng" dirty="0" smtClean="0">
                <a:solidFill>
                  <a:srgbClr val="FF0000"/>
                </a:solidFill>
              </a:rPr>
              <a:t>M</a:t>
            </a:r>
            <a:r>
              <a:rPr lang="en-US" b="1" i="1" dirty="0" smtClean="0"/>
              <a:t>EASURABLE – include numbers to monitor progress and tell when the goal is complete.</a:t>
            </a:r>
          </a:p>
          <a:p>
            <a:pPr algn="just"/>
            <a:r>
              <a:rPr lang="en-US" b="1" i="1" u="sng" dirty="0" smtClean="0">
                <a:solidFill>
                  <a:srgbClr val="FF0000"/>
                </a:solidFill>
              </a:rPr>
              <a:t>A</a:t>
            </a:r>
            <a:r>
              <a:rPr lang="en-US" b="1" i="1" dirty="0" smtClean="0"/>
              <a:t>CHIEVABLE – make sure the goal is accomplished.</a:t>
            </a:r>
          </a:p>
          <a:p>
            <a:pPr algn="just"/>
            <a:r>
              <a:rPr lang="en-US" b="1" i="1" u="sng" dirty="0" smtClean="0">
                <a:solidFill>
                  <a:srgbClr val="FF0000"/>
                </a:solidFill>
              </a:rPr>
              <a:t>R</a:t>
            </a:r>
            <a:r>
              <a:rPr lang="en-US" b="1" i="1" dirty="0" smtClean="0"/>
              <a:t>ELEVANT – the goal should relate to your life or business mission.</a:t>
            </a:r>
          </a:p>
          <a:p>
            <a:pPr algn="just"/>
            <a:r>
              <a:rPr lang="en-US" b="1" i="1" u="sng" dirty="0" smtClean="0">
                <a:solidFill>
                  <a:srgbClr val="FF0000"/>
                </a:solidFill>
              </a:rPr>
              <a:t>T</a:t>
            </a:r>
            <a:r>
              <a:rPr lang="en-US" b="1" i="1" dirty="0" smtClean="0"/>
              <a:t>IME – the goal must include a deadline or a rate.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Content Placeholder 8"/>
          <p:cNvSpPr txBox="1">
            <a:spLocks/>
          </p:cNvSpPr>
          <p:nvPr/>
        </p:nvSpPr>
        <p:spPr>
          <a:xfrm>
            <a:off x="304800" y="2514600"/>
            <a:ext cx="8382000" cy="41148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r>
              <a:rPr lang="en-US" sz="4000" b="1" dirty="0" smtClean="0">
                <a:solidFill>
                  <a:srgbClr val="0066CC"/>
                </a:solidFill>
              </a:rPr>
              <a:t>CORPORATE</a:t>
            </a:r>
          </a:p>
          <a:p>
            <a:pPr algn="just"/>
            <a:endParaRPr lang="en-US" b="1" i="1" dirty="0" smtClean="0">
              <a:solidFill>
                <a:srgbClr val="0066CC"/>
              </a:solidFill>
            </a:endParaRPr>
          </a:p>
          <a:p>
            <a:pPr algn="just"/>
            <a:endParaRPr lang="en-US" b="1" i="1" dirty="0" smtClean="0">
              <a:solidFill>
                <a:srgbClr val="FF0000"/>
              </a:solidFill>
            </a:endParaRPr>
          </a:p>
          <a:p>
            <a:pPr algn="just"/>
            <a:r>
              <a:rPr lang="en-US" dirty="0" smtClean="0"/>
              <a:t>Is the process of both employees and employers working together to most effectively and efficiently deliver the product or service to the customer.</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b="10815"/>
          <a:stretch/>
        </p:blipFill>
        <p:spPr>
          <a:xfrm>
            <a:off x="3581400" y="1600200"/>
            <a:ext cx="4572000" cy="2667000"/>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67600" y="18361"/>
            <a:ext cx="1539922" cy="2819400"/>
          </a:xfrm>
          <a:prstGeom prst="rect">
            <a:avLst/>
          </a:prstGeom>
        </p:spPr>
      </p:pic>
      <p:sp>
        <p:nvSpPr>
          <p:cNvPr id="4" name="Rectangle 2"/>
          <p:cNvSpPr txBox="1">
            <a:spLocks noChangeArrowheads="1"/>
          </p:cNvSpPr>
          <p:nvPr/>
        </p:nvSpPr>
        <p:spPr bwMode="auto">
          <a:xfrm>
            <a:off x="184553" y="1348241"/>
            <a:ext cx="9170158" cy="71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800" b="1" kern="0" cap="all" dirty="0" smtClean="0">
                <a:solidFill>
                  <a:srgbClr val="0066CC"/>
                </a:solidFill>
                <a:latin typeface="+mn-lt"/>
                <a:ea typeface="+mj-ea"/>
                <a:cs typeface="+mj-cs"/>
              </a:rPr>
              <a:t>Tips on corporate time management</a:t>
            </a:r>
            <a:endParaRPr kumimoji="0" lang="en-US" sz="2400" b="1" i="0" u="none" strike="noStrike" kern="0" cap="all" spc="0" normalizeH="0" baseline="0" noProof="0" dirty="0" smtClean="0">
              <a:ln>
                <a:noFill/>
              </a:ln>
              <a:solidFill>
                <a:srgbClr val="0066CC"/>
              </a:solidFill>
              <a:effectLst/>
              <a:uLnTx/>
              <a:uFillTx/>
              <a:latin typeface="+mn-lt"/>
              <a:ea typeface="+mj-ea"/>
              <a:cs typeface="+mj-cs"/>
            </a:endParaRPr>
          </a:p>
        </p:txBody>
      </p:sp>
      <p:sp>
        <p:nvSpPr>
          <p:cNvPr id="5" name="Content Placeholder 8"/>
          <p:cNvSpPr txBox="1">
            <a:spLocks/>
          </p:cNvSpPr>
          <p:nvPr/>
        </p:nvSpPr>
        <p:spPr>
          <a:xfrm>
            <a:off x="184553" y="1957841"/>
            <a:ext cx="8724331" cy="46482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just">
              <a:buFont typeface="Arial" panose="020B0604020202020204" pitchFamily="34" charset="0"/>
              <a:buChar char="•"/>
            </a:pPr>
            <a:r>
              <a:rPr lang="en-US" sz="2600" dirty="0" smtClean="0"/>
              <a:t>Each employee should know what they are responsible for, and why their job is important for making the corporation/ service organization successful.</a:t>
            </a:r>
          </a:p>
          <a:p>
            <a:pPr marL="457200" indent="-457200" algn="just">
              <a:buFont typeface="Arial" panose="020B0604020202020204" pitchFamily="34" charset="0"/>
              <a:buChar char="•"/>
            </a:pPr>
            <a:r>
              <a:rPr lang="en-US" sz="2600" dirty="0" smtClean="0"/>
              <a:t>When scheduling appointments make sure that you are scheduling an appropriate amount of time.</a:t>
            </a:r>
          </a:p>
          <a:p>
            <a:pPr marL="457200" indent="-457200" algn="just">
              <a:buFont typeface="Arial" panose="020B0604020202020204" pitchFamily="34" charset="0"/>
              <a:buChar char="•"/>
            </a:pPr>
            <a:r>
              <a:rPr lang="en-US" sz="2600" dirty="0" smtClean="0"/>
              <a:t>When hiring new employees, make sure you take the time to properly train them.</a:t>
            </a:r>
          </a:p>
          <a:p>
            <a:pPr marL="457200" indent="-457200" algn="just">
              <a:buFont typeface="Arial" panose="020B0604020202020204" pitchFamily="34" charset="0"/>
              <a:buChar char="•"/>
            </a:pPr>
            <a:r>
              <a:rPr lang="en-US" sz="2600" dirty="0" smtClean="0"/>
              <a:t>If appropriate implement employee checklists, to minimize waster time.</a:t>
            </a:r>
          </a:p>
          <a:p>
            <a:pPr marL="457200" indent="-457200" algn="just">
              <a:buFont typeface="Arial" panose="020B0604020202020204" pitchFamily="34" charset="0"/>
              <a:buChar char="•"/>
            </a:pPr>
            <a:r>
              <a:rPr lang="en-US" sz="2600" dirty="0" smtClean="0"/>
              <a:t>Try your hardest to only handle paper once.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b="5314"/>
          <a:stretch/>
        </p:blipFill>
        <p:spPr>
          <a:xfrm>
            <a:off x="762000" y="1600200"/>
            <a:ext cx="3124200" cy="3302758"/>
          </a:xfrm>
          <a:prstGeom prst="rect">
            <a:avLst/>
          </a:prstGeom>
        </p:spPr>
      </p:pic>
      <p:sp>
        <p:nvSpPr>
          <p:cNvPr id="4" name="Content Placeholder 8"/>
          <p:cNvSpPr txBox="1">
            <a:spLocks/>
          </p:cNvSpPr>
          <p:nvPr/>
        </p:nvSpPr>
        <p:spPr>
          <a:xfrm>
            <a:off x="3124200" y="2122510"/>
            <a:ext cx="5029200" cy="2105737"/>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4000" b="1" dirty="0" smtClean="0">
                <a:solidFill>
                  <a:srgbClr val="0066CC"/>
                </a:solidFill>
              </a:rPr>
              <a:t>The </a:t>
            </a:r>
            <a:r>
              <a:rPr lang="en-US" sz="4000" b="1" dirty="0" err="1" smtClean="0">
                <a:solidFill>
                  <a:srgbClr val="0066CC"/>
                </a:solidFill>
              </a:rPr>
              <a:t>hurrier</a:t>
            </a:r>
            <a:r>
              <a:rPr lang="en-US" sz="4000" b="1" dirty="0" smtClean="0">
                <a:solidFill>
                  <a:srgbClr val="0066CC"/>
                </a:solidFill>
              </a:rPr>
              <a:t> I go, The </a:t>
            </a:r>
            <a:r>
              <a:rPr lang="en-US" sz="4000" b="1" dirty="0" err="1" smtClean="0">
                <a:solidFill>
                  <a:srgbClr val="0066CC"/>
                </a:solidFill>
              </a:rPr>
              <a:t>behinder</a:t>
            </a:r>
            <a:r>
              <a:rPr lang="en-US" sz="4000" b="1" dirty="0" smtClean="0">
                <a:solidFill>
                  <a:srgbClr val="0066CC"/>
                </a:solidFill>
              </a:rPr>
              <a:t> I get.”</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Content Placeholder 8"/>
          <p:cNvSpPr txBox="1">
            <a:spLocks/>
          </p:cNvSpPr>
          <p:nvPr/>
        </p:nvSpPr>
        <p:spPr bwMode="auto">
          <a:xfrm>
            <a:off x="3962400" y="1981200"/>
            <a:ext cx="4976884" cy="2895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marL="0" indent="0" algn="l" rtl="0" eaLnBrk="0" fontAlgn="base" hangingPunct="0">
              <a:spcBef>
                <a:spcPct val="20000"/>
              </a:spcBef>
              <a:spcAft>
                <a:spcPct val="0"/>
              </a:spcAft>
              <a:buNone/>
              <a:defRPr sz="2000">
                <a:solidFill>
                  <a:schemeClr val="tx1"/>
                </a:solidFill>
                <a:latin typeface="+mn-lt"/>
                <a:ea typeface="+mn-ea"/>
                <a:cs typeface="+mn-cs"/>
              </a:defRPr>
            </a:lvl1pPr>
            <a:lvl2pPr marL="457200" indent="0" algn="l" rtl="0" eaLnBrk="0" fontAlgn="base" hangingPunct="0">
              <a:spcBef>
                <a:spcPct val="20000"/>
              </a:spcBef>
              <a:spcAft>
                <a:spcPct val="0"/>
              </a:spcAft>
              <a:buNone/>
              <a:defRPr sz="1800">
                <a:solidFill>
                  <a:schemeClr val="tx1"/>
                </a:solidFill>
                <a:latin typeface="+mn-lt"/>
              </a:defRPr>
            </a:lvl2pPr>
            <a:lvl3pPr marL="914400" indent="0" algn="l" rtl="0" eaLnBrk="0" fontAlgn="base" hangingPunct="0">
              <a:spcBef>
                <a:spcPct val="20000"/>
              </a:spcBef>
              <a:spcAft>
                <a:spcPct val="0"/>
              </a:spcAft>
              <a:buNone/>
              <a:defRPr sz="1600">
                <a:solidFill>
                  <a:schemeClr val="tx1"/>
                </a:solidFill>
                <a:latin typeface="+mn-lt"/>
              </a:defRPr>
            </a:lvl3pPr>
            <a:lvl4pPr marL="1371600" indent="0" algn="l" rtl="0" eaLnBrk="0" fontAlgn="base" hangingPunct="0">
              <a:spcBef>
                <a:spcPct val="20000"/>
              </a:spcBef>
              <a:spcAft>
                <a:spcPct val="0"/>
              </a:spcAft>
              <a:buNone/>
              <a:defRPr sz="1400">
                <a:solidFill>
                  <a:schemeClr val="tx1"/>
                </a:solidFill>
                <a:latin typeface="+mn-lt"/>
              </a:defRPr>
            </a:lvl4pPr>
            <a:lvl5pPr marL="1828800" indent="0" algn="l" rtl="0" eaLnBrk="0" fontAlgn="base" hangingPunct="0">
              <a:spcBef>
                <a:spcPct val="20000"/>
              </a:spcBef>
              <a:spcAft>
                <a:spcPct val="0"/>
              </a:spcAft>
              <a:buNone/>
              <a:defRPr sz="1400">
                <a:solidFill>
                  <a:schemeClr val="tx1"/>
                </a:solidFill>
                <a:latin typeface="+mn-lt"/>
              </a:defRPr>
            </a:lvl5pPr>
            <a:lvl6pPr marL="2286000" indent="0" algn="l" rtl="0" fontAlgn="base">
              <a:spcBef>
                <a:spcPct val="20000"/>
              </a:spcBef>
              <a:spcAft>
                <a:spcPct val="0"/>
              </a:spcAft>
              <a:buNone/>
              <a:defRPr sz="1400">
                <a:solidFill>
                  <a:schemeClr val="tx1"/>
                </a:solidFill>
                <a:latin typeface="+mn-lt"/>
              </a:defRPr>
            </a:lvl6pPr>
            <a:lvl7pPr marL="2743200" indent="0" algn="l" rtl="0" fontAlgn="base">
              <a:spcBef>
                <a:spcPct val="20000"/>
              </a:spcBef>
              <a:spcAft>
                <a:spcPct val="0"/>
              </a:spcAft>
              <a:buNone/>
              <a:defRPr sz="1400">
                <a:solidFill>
                  <a:schemeClr val="tx1"/>
                </a:solidFill>
                <a:latin typeface="+mn-lt"/>
              </a:defRPr>
            </a:lvl7pPr>
            <a:lvl8pPr marL="3200400" indent="0" algn="l" rtl="0" fontAlgn="base">
              <a:spcBef>
                <a:spcPct val="20000"/>
              </a:spcBef>
              <a:spcAft>
                <a:spcPct val="0"/>
              </a:spcAft>
              <a:buNone/>
              <a:defRPr sz="1400">
                <a:solidFill>
                  <a:schemeClr val="tx1"/>
                </a:solidFill>
                <a:latin typeface="+mn-lt"/>
              </a:defRPr>
            </a:lvl8pPr>
            <a:lvl9pPr marL="3657600" indent="0" algn="l" rtl="0" fontAlgn="base">
              <a:spcBef>
                <a:spcPct val="20000"/>
              </a:spcBef>
              <a:spcAft>
                <a:spcPct val="0"/>
              </a:spcAft>
              <a:buNone/>
              <a:defRPr sz="1400">
                <a:solidFill>
                  <a:schemeClr val="tx1"/>
                </a:solidFill>
                <a:latin typeface="+mn-lt"/>
              </a:defRPr>
            </a:lvl9pPr>
          </a:lstStyle>
          <a:p>
            <a:r>
              <a:rPr lang="en-US" sz="2800" b="1" dirty="0" smtClean="0">
                <a:solidFill>
                  <a:srgbClr val="0066CC"/>
                </a:solidFill>
              </a:rPr>
              <a:t>is about personal change!</a:t>
            </a:r>
          </a:p>
          <a:p>
            <a:r>
              <a:rPr lang="en-US" sz="2800" b="1" dirty="0" smtClean="0">
                <a:solidFill>
                  <a:srgbClr val="0066CC"/>
                </a:solidFill>
              </a:rPr>
              <a:t>“If you always do what you always did, you’ll always get what you always got.”</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b="6439"/>
          <a:stretch/>
        </p:blipFill>
        <p:spPr>
          <a:xfrm>
            <a:off x="381000" y="1219200"/>
            <a:ext cx="3581400" cy="2514600"/>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2"/>
          <p:cNvSpPr txBox="1">
            <a:spLocks noChangeArrowheads="1"/>
          </p:cNvSpPr>
          <p:nvPr/>
        </p:nvSpPr>
        <p:spPr bwMode="auto">
          <a:xfrm>
            <a:off x="-14656" y="1295398"/>
            <a:ext cx="9170158" cy="54971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3600" b="1" kern="0" cap="all" dirty="0" smtClean="0">
                <a:solidFill>
                  <a:srgbClr val="0066CC"/>
                </a:solidFill>
                <a:latin typeface="+mn-lt"/>
                <a:ea typeface="+mj-ea"/>
                <a:cs typeface="+mj-cs"/>
              </a:rPr>
              <a:t>SUMMARY</a:t>
            </a:r>
            <a:endParaRPr kumimoji="0" lang="en-US" sz="3200" b="1" i="0" u="none" strike="noStrike" kern="0" cap="all" spc="0" normalizeH="0" baseline="0" noProof="0" dirty="0" smtClean="0">
              <a:ln>
                <a:noFill/>
              </a:ln>
              <a:solidFill>
                <a:srgbClr val="0066CC"/>
              </a:solidFill>
              <a:effectLst/>
              <a:uLnTx/>
              <a:uFillTx/>
              <a:latin typeface="+mn-lt"/>
              <a:ea typeface="+mj-ea"/>
              <a:cs typeface="+mj-cs"/>
            </a:endParaRPr>
          </a:p>
        </p:txBody>
      </p:sp>
      <p:sp>
        <p:nvSpPr>
          <p:cNvPr id="4" name="Content Placeholder 8"/>
          <p:cNvSpPr txBox="1">
            <a:spLocks/>
          </p:cNvSpPr>
          <p:nvPr/>
        </p:nvSpPr>
        <p:spPr>
          <a:xfrm>
            <a:off x="208257" y="1828800"/>
            <a:ext cx="8724331" cy="462465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r>
              <a:rPr lang="en-US" sz="2500" b="1" dirty="0" smtClean="0">
                <a:solidFill>
                  <a:srgbClr val="FF0000"/>
                </a:solidFill>
              </a:rPr>
              <a:t>Time Management </a:t>
            </a:r>
            <a:r>
              <a:rPr lang="en-US" sz="2500" dirty="0" smtClean="0"/>
              <a:t>is a very hot topic these days whether it be from the personal or corporate point of view.  There are many different approaches out there, make sure that you pick up the one(s) that best suits you and your company.  Some people feel that an eclectic approach to time management is really the best, which is picking the best points out of several theories and combining them to create a better theory.</a:t>
            </a:r>
          </a:p>
          <a:p>
            <a:pPr algn="just"/>
            <a:r>
              <a:rPr lang="en-US" sz="2500" dirty="0" smtClean="0"/>
              <a:t>Do whatever best suits your personality, lifestyle and career.  Only you know the best way to manage YOUR time.</a:t>
            </a:r>
          </a:p>
          <a:p>
            <a:pPr algn="just"/>
            <a:r>
              <a:rPr lang="en-US" sz="2500" dirty="0" smtClean="0"/>
              <a:t>Thin of time management as a process not clear cut solution, as you change so will your time management skills, and techniques.</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b="8280"/>
          <a:stretch/>
        </p:blipFill>
        <p:spPr>
          <a:xfrm>
            <a:off x="7103136" y="-1"/>
            <a:ext cx="1800225" cy="1978147"/>
          </a:xfrm>
          <a:prstGeom prst="rect">
            <a:avLst/>
          </a:prstGeom>
        </p:spPr>
      </p:pic>
      <p:sp>
        <p:nvSpPr>
          <p:cNvPr id="4" name="TextBox 3"/>
          <p:cNvSpPr txBox="1"/>
          <p:nvPr/>
        </p:nvSpPr>
        <p:spPr>
          <a:xfrm>
            <a:off x="182592" y="1559225"/>
            <a:ext cx="8683388" cy="6370975"/>
          </a:xfrm>
          <a:prstGeom prst="rect">
            <a:avLst/>
          </a:prstGeom>
          <a:noFill/>
        </p:spPr>
        <p:txBody>
          <a:bodyPr wrap="square" rtlCol="0">
            <a:spAutoFit/>
          </a:bodyPr>
          <a:lstStyle/>
          <a:p>
            <a:pPr algn="just"/>
            <a:r>
              <a:rPr lang="en-US" sz="2800" i="1" dirty="0" smtClean="0"/>
              <a:t>Over two hundred years ago Benjamin Franklin wrote:</a:t>
            </a:r>
          </a:p>
          <a:p>
            <a:pPr algn="just"/>
            <a:r>
              <a:rPr lang="en-US" sz="3200" dirty="0" smtClean="0"/>
              <a:t>“If you want to enjoy one of the greatest luxuries in life, the luxury of having enough time, time to rest, time to think things through, time tog et things done and know you have done them to the best of your ability, remember there is only one way.  Take enough time to think and plan things in the order of their importance.  Your life will take on a new zest, you will add years to your life, and more life to your years.  Let all your things have their places.”</a:t>
            </a:r>
            <a:endParaRPr lang="en-US" sz="32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sp>
        <p:nvSpPr>
          <p:cNvPr id="3" name="Rectangle 2"/>
          <p:cNvSpPr/>
          <p:nvPr/>
        </p:nvSpPr>
        <p:spPr>
          <a:xfrm>
            <a:off x="1981200" y="2971800"/>
            <a:ext cx="5181600" cy="369332"/>
          </a:xfrm>
          <a:prstGeom prst="rect">
            <a:avLst/>
          </a:prstGeom>
        </p:spPr>
        <p:txBody>
          <a:bodyPr wrap="square">
            <a:spAutoFit/>
          </a:bodyPr>
          <a:lstStyle/>
          <a:p>
            <a:r>
              <a:rPr lang="en-US" dirty="0"/>
              <a:t>https://www.youtube.com/watch?v=VUk6LXRZMMk</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b="10887"/>
          <a:stretch/>
        </p:blipFill>
        <p:spPr>
          <a:xfrm>
            <a:off x="1219201" y="1219200"/>
            <a:ext cx="6629399" cy="3657600"/>
          </a:xfrm>
          <a:prstGeom prst="rect">
            <a:avLst/>
          </a:prstGeom>
        </p:spPr>
      </p:pic>
      <p:sp>
        <p:nvSpPr>
          <p:cNvPr id="4" name="Rectangle 3"/>
          <p:cNvSpPr/>
          <p:nvPr/>
        </p:nvSpPr>
        <p:spPr>
          <a:xfrm>
            <a:off x="1119984" y="3030747"/>
            <a:ext cx="6827831" cy="1754326"/>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solidFill>
                  <a:srgbClr val="0066CC"/>
                </a:solidFill>
                <a:effectLst>
                  <a:reflection blurRad="12700" stA="50000" endPos="50000" dist="5000" dir="5400000" sy="-100000" rotWithShape="0"/>
                </a:effectLst>
              </a:rPr>
              <a:t>And </a:t>
            </a:r>
          </a:p>
          <a:p>
            <a:pPr algn="ctr"/>
            <a:r>
              <a:rPr lang="en-US" sz="5400" b="1" cap="all" dirty="0" smtClean="0">
                <a:ln w="0"/>
                <a:solidFill>
                  <a:srgbClr val="0066CC"/>
                </a:solidFill>
                <a:effectLst>
                  <a:reflection blurRad="12700" stA="50000" endPos="50000" dist="5000" dir="5400000" sy="-100000" rotWithShape="0"/>
                </a:effectLst>
              </a:rPr>
              <a:t>HAPPY MANAGING!</a:t>
            </a:r>
            <a:endParaRPr lang="en-US" sz="5400" b="1" cap="all" spc="0" dirty="0">
              <a:ln w="0"/>
              <a:solidFill>
                <a:srgbClr val="0066CC"/>
              </a:solidFill>
              <a:effectLst>
                <a:reflection blurRad="12700" stA="50000" endPos="50000" dist="5000" dir="5400000" sy="-100000" rotWithShape="0"/>
              </a:effectLst>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45" y="228600"/>
            <a:ext cx="2757055" cy="720847"/>
          </a:xfrm>
          <a:prstGeom prst="rect">
            <a:avLst/>
          </a:prstGeo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b="12522"/>
          <a:stretch/>
        </p:blipFill>
        <p:spPr>
          <a:xfrm>
            <a:off x="838200" y="1752600"/>
            <a:ext cx="7696200" cy="41910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260</TotalTime>
  <Words>2534</Words>
  <Application>Microsoft Office PowerPoint</Application>
  <PresentationFormat>On-screen Show (4:3)</PresentationFormat>
  <Paragraphs>237</Paragraphs>
  <Slides>55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55</vt:i4>
      </vt:variant>
    </vt:vector>
  </HeadingPairs>
  <TitlesOfParts>
    <vt:vector size="59" baseType="lpstr">
      <vt:lpstr>Arial</vt:lpstr>
      <vt:lpstr>Calibri</vt:lpstr>
      <vt:lpstr>Garamond</vt:lpstr>
      <vt:lpstr>Office Theme</vt:lpstr>
      <vt:lpstr>TOPIC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dc:title>
  <dc:creator>IT</dc:creator>
  <cp:lastModifiedBy>Analiza B</cp:lastModifiedBy>
  <cp:revision>20</cp:revision>
  <dcterms:created xsi:type="dcterms:W3CDTF">2015-03-09T04:20:46Z</dcterms:created>
  <dcterms:modified xsi:type="dcterms:W3CDTF">2015-04-01T11:55:11Z</dcterms:modified>
</cp:coreProperties>
</file>