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27" r:id="rId3"/>
    <p:sldId id="258" r:id="rId4"/>
    <p:sldId id="259" r:id="rId5"/>
    <p:sldId id="261" r:id="rId6"/>
    <p:sldId id="329" r:id="rId7"/>
    <p:sldId id="315" r:id="rId8"/>
    <p:sldId id="310" r:id="rId9"/>
    <p:sldId id="317" r:id="rId10"/>
    <p:sldId id="332" r:id="rId11"/>
    <p:sldId id="333" r:id="rId12"/>
    <p:sldId id="328" r:id="rId13"/>
    <p:sldId id="325" r:id="rId14"/>
    <p:sldId id="321" r:id="rId15"/>
    <p:sldId id="322" r:id="rId16"/>
    <p:sldId id="323" r:id="rId17"/>
    <p:sldId id="324" r:id="rId18"/>
    <p:sldId id="318" r:id="rId19"/>
    <p:sldId id="330" r:id="rId20"/>
    <p:sldId id="331" r:id="rId21"/>
    <p:sldId id="334" r:id="rId22"/>
    <p:sldId id="335" r:id="rId23"/>
    <p:sldId id="314" r:id="rId24"/>
    <p:sldId id="340" r:id="rId25"/>
    <p:sldId id="338" r:id="rId26"/>
    <p:sldId id="342" r:id="rId27"/>
    <p:sldId id="336" r:id="rId28"/>
    <p:sldId id="339" r:id="rId29"/>
    <p:sldId id="316" r:id="rId30"/>
    <p:sldId id="341" r:id="rId31"/>
    <p:sldId id="343" r:id="rId32"/>
    <p:sldId id="337" r:id="rId33"/>
    <p:sldId id="345" r:id="rId34"/>
    <p:sldId id="326" r:id="rId35"/>
    <p:sldId id="319" r:id="rId36"/>
    <p:sldId id="344" r:id="rId37"/>
    <p:sldId id="320" r:id="rId38"/>
    <p:sldId id="347" r:id="rId39"/>
    <p:sldId id="346" r:id="rId40"/>
    <p:sldId id="311" r:id="rId41"/>
    <p:sldId id="34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pPr/>
              <a:t>4/30/2015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pPr/>
              <a:t>4/30/2015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3A0157-17B9-4E35-B46C-9D0C81FEBA58}" type="datetimeFigureOut">
              <a:rPr lang="en-US" smtClean="0"/>
              <a:pPr/>
              <a:t>4/30/2015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3A0157-17B9-4E35-B46C-9D0C81FEBA58}" type="datetimeFigureOut">
              <a:rPr lang="en-US" smtClean="0"/>
              <a:pPr/>
              <a:t>4/30/2015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3A0157-17B9-4E35-B46C-9D0C81FEBA58}" type="datetimeFigureOut">
              <a:rPr lang="en-US" smtClean="0"/>
              <a:pPr/>
              <a:t>4/30/2015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3A0157-17B9-4E35-B46C-9D0C81FEBA58}" type="datetimeFigureOut">
              <a:rPr lang="en-US" smtClean="0"/>
              <a:pPr/>
              <a:t>4/30/2015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A0157-17B9-4E35-B46C-9D0C81FEBA58}" type="datetimeFigureOut">
              <a:rPr lang="en-US" smtClean="0"/>
              <a:pPr/>
              <a:t>4/30/2015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3A0157-17B9-4E35-B46C-9D0C81FEBA58}" type="datetimeFigureOut">
              <a:rPr lang="en-US" smtClean="0"/>
              <a:pPr/>
              <a:t>4/30/2015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3A0157-17B9-4E35-B46C-9D0C81FEBA58}" type="datetimeFigureOut">
              <a:rPr lang="en-US" smtClean="0"/>
              <a:pPr/>
              <a:t>4/30/2015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pPr/>
              <a:t>4/30/2015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3A0157-17B9-4E35-B46C-9D0C81FEBA58}" type="datetimeFigureOut">
              <a:rPr lang="en-US" smtClean="0"/>
              <a:pPr/>
              <a:t>4/30/2015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752B16-924C-4B24-8E42-BB36E7AB2E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A0157-17B9-4E35-B46C-9D0C81FEBA58}" type="datetimeFigureOut">
              <a:rPr lang="en-US" smtClean="0"/>
              <a:pPr/>
              <a:t>4/30/2015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52B16-924C-4B24-8E42-BB36E7AB2E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604655" cy="720847"/>
          </a:xfrm>
          <a:prstGeom prst="rect">
            <a:avLst/>
          </a:prstGeom>
        </p:spPr>
      </p:pic>
      <p:sp>
        <p:nvSpPr>
          <p:cNvPr id="3" name="Title 1"/>
          <p:cNvSpPr>
            <a:spLocks noGrp="1"/>
          </p:cNvSpPr>
          <p:nvPr>
            <p:ph type="ctrTitle"/>
          </p:nvPr>
        </p:nvSpPr>
        <p:spPr>
          <a:xfrm>
            <a:off x="685800" y="1122423"/>
            <a:ext cx="7772400" cy="762000"/>
          </a:xfrm>
        </p:spPr>
        <p:txBody>
          <a:bodyPr>
            <a:normAutofit/>
          </a:bodyPr>
          <a:lstStyle/>
          <a:p>
            <a:pPr algn="l" eaLnBrk="1" hangingPunct="1"/>
            <a:r>
              <a:rPr lang="en-US" sz="3200" b="1" u="sng" dirty="0" smtClean="0">
                <a:solidFill>
                  <a:srgbClr val="FF0000"/>
                </a:solidFill>
                <a:latin typeface="+mn-lt"/>
              </a:rPr>
              <a:t>TRAINING COURSE:</a:t>
            </a:r>
            <a:endParaRPr sz="3200" b="1" u="sng" dirty="0" smtClean="0">
              <a:solidFill>
                <a:srgbClr val="FF0000"/>
              </a:solidFill>
              <a:latin typeface="+mn-lt"/>
            </a:endParaRPr>
          </a:p>
        </p:txBody>
      </p:sp>
      <p:sp>
        <p:nvSpPr>
          <p:cNvPr id="5" name="Rectangle 2"/>
          <p:cNvSpPr txBox="1">
            <a:spLocks noChangeArrowheads="1"/>
          </p:cNvSpPr>
          <p:nvPr/>
        </p:nvSpPr>
        <p:spPr bwMode="auto">
          <a:xfrm>
            <a:off x="1104900" y="2092885"/>
            <a:ext cx="6934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1" u="none" strike="noStrike" kern="0" cap="none" spc="0" normalizeH="0" baseline="0" noProof="0" dirty="0" smtClean="0">
                <a:ln>
                  <a:noFill/>
                </a:ln>
                <a:effectLst/>
                <a:uLnTx/>
                <a:uFillTx/>
                <a:latin typeface="+mn-lt"/>
                <a:ea typeface="+mj-ea"/>
                <a:cs typeface="+mj-cs"/>
              </a:rPr>
              <a:t>Comprehension &amp; Production Skills</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0066CC"/>
              </a:solidFill>
              <a:effectLst/>
              <a:uLnTx/>
              <a:uFillTx/>
              <a:latin typeface="+mn-lt"/>
              <a:ea typeface="+mj-ea"/>
              <a:cs typeface="+mj-cs"/>
            </a:endParaRPr>
          </a:p>
        </p:txBody>
      </p:sp>
      <p:sp>
        <p:nvSpPr>
          <p:cNvPr id="6" name="Rectangle 5"/>
          <p:cNvSpPr/>
          <p:nvPr/>
        </p:nvSpPr>
        <p:spPr>
          <a:xfrm>
            <a:off x="1104900" y="3238223"/>
            <a:ext cx="3200400" cy="2554545"/>
          </a:xfrm>
          <a:prstGeom prst="rect">
            <a:avLst/>
          </a:prstGeom>
        </p:spPr>
        <p:txBody>
          <a:bodyPr wrap="square">
            <a:spAutoFit/>
          </a:bodyPr>
          <a:lstStyle/>
          <a:p>
            <a:pPr>
              <a:buFont typeface="Arial" panose="020B0604020202020204" pitchFamily="34" charset="0"/>
              <a:buChar char="•"/>
            </a:pPr>
            <a:r>
              <a:rPr lang="en-US" sz="4000" dirty="0" smtClean="0"/>
              <a:t>Reading</a:t>
            </a:r>
          </a:p>
          <a:p>
            <a:pPr>
              <a:buFont typeface="Arial" panose="020B0604020202020204" pitchFamily="34" charset="0"/>
              <a:buChar char="•"/>
            </a:pPr>
            <a:r>
              <a:rPr lang="en-US" sz="4000" dirty="0" smtClean="0"/>
              <a:t>Listening</a:t>
            </a:r>
            <a:endParaRPr lang="en-US" sz="4000" dirty="0"/>
          </a:p>
          <a:p>
            <a:pPr>
              <a:buFont typeface="Arial" panose="020B0604020202020204" pitchFamily="34" charset="0"/>
              <a:buChar char="•"/>
            </a:pPr>
            <a:r>
              <a:rPr lang="en-US" sz="4000" dirty="0" smtClean="0"/>
              <a:t>Speaking</a:t>
            </a:r>
          </a:p>
          <a:p>
            <a:pPr>
              <a:buFont typeface="Arial" panose="020B0604020202020204" pitchFamily="34" charset="0"/>
              <a:buChar char="•"/>
            </a:pPr>
            <a:r>
              <a:rPr lang="en-US" sz="4000" dirty="0" smtClean="0"/>
              <a:t>Writing</a:t>
            </a:r>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r="18840"/>
          <a:stretch/>
        </p:blipFill>
        <p:spPr>
          <a:xfrm>
            <a:off x="3924300" y="2683900"/>
            <a:ext cx="4044406" cy="3488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21607" b="3236"/>
          <a:stretch/>
        </p:blipFill>
        <p:spPr>
          <a:xfrm>
            <a:off x="914400" y="2438400"/>
            <a:ext cx="6076950" cy="3429000"/>
          </a:xfrm>
          <a:prstGeom prst="rect">
            <a:avLst/>
          </a:prstGeom>
        </p:spPr>
      </p:pic>
      <p:sp>
        <p:nvSpPr>
          <p:cNvPr id="5" name="Rectangle 2"/>
          <p:cNvSpPr txBox="1">
            <a:spLocks noChangeArrowheads="1"/>
          </p:cNvSpPr>
          <p:nvPr/>
        </p:nvSpPr>
        <p:spPr bwMode="auto">
          <a:xfrm>
            <a:off x="762000" y="1600200"/>
            <a:ext cx="6934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600" b="1" u="none" strike="noStrike" kern="0" cap="none" spc="0" normalizeH="0" baseline="0" noProof="0" dirty="0" smtClean="0">
                <a:ln>
                  <a:noFill/>
                </a:ln>
                <a:effectLst/>
                <a:uLnTx/>
                <a:uFillTx/>
                <a:latin typeface="+mn-lt"/>
                <a:ea typeface="+mj-ea"/>
                <a:cs typeface="+mj-cs"/>
              </a:rPr>
              <a:t>Communication</a:t>
            </a:r>
            <a:r>
              <a:rPr kumimoji="0" lang="en-US" sz="3600" b="1" u="none" strike="noStrike" kern="0" cap="none" spc="0" normalizeH="0" noProof="0" dirty="0" smtClean="0">
                <a:ln>
                  <a:noFill/>
                </a:ln>
                <a:effectLst/>
                <a:uLnTx/>
                <a:uFillTx/>
                <a:latin typeface="+mn-lt"/>
                <a:ea typeface="+mj-ea"/>
                <a:cs typeface="+mj-cs"/>
              </a:rPr>
              <a:t> Skills comprises:</a:t>
            </a:r>
            <a:endParaRPr kumimoji="0" lang="en-US" sz="3600" b="1" u="none" strike="noStrike" kern="0" cap="none" spc="0" normalizeH="0" baseline="0" noProof="0" dirty="0" smtClean="0">
              <a:ln>
                <a:noFill/>
              </a:ln>
              <a:effectLst/>
              <a:uLnTx/>
              <a:uFillTx/>
              <a:latin typeface="+mn-lt"/>
              <a:ea typeface="+mj-ea"/>
              <a:cs typeface="+mj-cs"/>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0066CC"/>
              </a:solidFill>
              <a:effectLst/>
              <a:uLnTx/>
              <a:uFillTx/>
              <a:latin typeface="+mn-lt"/>
              <a:ea typeface="+mj-ea"/>
              <a:cs typeface="+mj-cs"/>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604655" cy="720847"/>
          </a:xfrm>
          <a:prstGeom prst="rect">
            <a:avLst/>
          </a:prstGeom>
        </p:spPr>
      </p:pic>
    </p:spTree>
    <p:extLst>
      <p:ext uri="{BB962C8B-B14F-4D97-AF65-F5344CB8AC3E}">
        <p14:creationId xmlns:p14="http://schemas.microsoft.com/office/powerpoint/2010/main" xmlns="" val="1154210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
        <p:nvSpPr>
          <p:cNvPr id="3" name="Rectangle 2"/>
          <p:cNvSpPr txBox="1">
            <a:spLocks noChangeArrowheads="1"/>
          </p:cNvSpPr>
          <p:nvPr/>
        </p:nvSpPr>
        <p:spPr>
          <a:xfrm>
            <a:off x="381000" y="1367050"/>
            <a:ext cx="5334000" cy="63976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n-lt"/>
                <a:ea typeface="+mj-ea"/>
                <a:cs typeface="+mj-cs"/>
              </a:rPr>
              <a:t>TRAINING OBJECTIVE</a:t>
            </a:r>
          </a:p>
        </p:txBody>
      </p:sp>
      <p:sp>
        <p:nvSpPr>
          <p:cNvPr id="4" name="Content Placeholder 4"/>
          <p:cNvSpPr txBox="1">
            <a:spLocks/>
          </p:cNvSpPr>
          <p:nvPr/>
        </p:nvSpPr>
        <p:spPr>
          <a:xfrm>
            <a:off x="381000" y="1970270"/>
            <a:ext cx="8229600" cy="4729835"/>
          </a:xfrm>
          <a:prstGeom prst="rect">
            <a:avLst/>
          </a:prstGeom>
        </p:spPr>
        <p:txBody>
          <a:bodyPr vert="horz" lIns="91440" tIns="45720" rIns="91440" bIns="45720" rtlCol="0">
            <a:noAutofit/>
          </a:bodyPr>
          <a:lstStyle/>
          <a:p>
            <a:pPr lvl="0" algn="just">
              <a:spcBef>
                <a:spcPct val="20000"/>
              </a:spcBef>
              <a:defRPr/>
            </a:pPr>
            <a:r>
              <a:rPr lang="en-US" sz="2800" dirty="0"/>
              <a:t>English has a pre-eminent place in </a:t>
            </a:r>
            <a:r>
              <a:rPr lang="en-US" sz="2800" dirty="0" smtClean="0"/>
              <a:t>society</a:t>
            </a:r>
            <a:r>
              <a:rPr lang="en-US" sz="2800" dirty="0"/>
              <a:t>. A high-quality education in English will teach </a:t>
            </a:r>
            <a:r>
              <a:rPr lang="en-US" sz="2800" dirty="0" smtClean="0"/>
              <a:t>the employee </a:t>
            </a:r>
            <a:r>
              <a:rPr lang="en-US" sz="2800" dirty="0"/>
              <a:t>to speak and write fluently so that they can communicate their ideas and emotions to others, and through their reading and listening, others can communicate with them. </a:t>
            </a:r>
            <a:r>
              <a:rPr lang="en-US" sz="2800" dirty="0" smtClean="0"/>
              <a:t>Have </a:t>
            </a:r>
            <a:r>
              <a:rPr lang="en-US" sz="2800" dirty="0"/>
              <a:t>a chance to develop culturally, emotionally, intellectually, socially and spiritually. </a:t>
            </a:r>
            <a:r>
              <a:rPr lang="en-US" sz="2800" dirty="0" smtClean="0"/>
              <a:t>Comprehension </a:t>
            </a:r>
            <a:r>
              <a:rPr lang="en-US" sz="2800" dirty="0"/>
              <a:t>also enables </a:t>
            </a:r>
            <a:r>
              <a:rPr lang="en-US" sz="2800" dirty="0" smtClean="0"/>
              <a:t>us </a:t>
            </a:r>
            <a:r>
              <a:rPr lang="en-US" sz="2800" dirty="0"/>
              <a:t>both to acquire knowledge and to build on what they already </a:t>
            </a:r>
            <a:r>
              <a:rPr lang="en-US" sz="2800" dirty="0" smtClean="0"/>
              <a:t>know; A person who </a:t>
            </a:r>
            <a:r>
              <a:rPr lang="en-US" sz="2800" dirty="0"/>
              <a:t>do not learn to speak, read and write fluently and confidently are effectively disenfranchised.</a:t>
            </a:r>
            <a:endParaRPr kumimoji="0" lang="en-US" sz="2800" b="0" i="0" u="none" strike="noStrike" kern="1200" cap="none" spc="0" normalizeH="0" baseline="0" noProof="0" dirty="0">
              <a:ln>
                <a:noFill/>
              </a:ln>
              <a:solidFill>
                <a:schemeClr val="tx1">
                  <a:tint val="75000"/>
                </a:schemeClr>
              </a:solidFill>
              <a:effectLst/>
              <a:uLnTx/>
              <a:uFillTx/>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86400" y="623910"/>
            <a:ext cx="3238500" cy="1409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
        <p:nvSpPr>
          <p:cNvPr id="3" name="Rectangle 2"/>
          <p:cNvSpPr txBox="1">
            <a:spLocks noChangeArrowheads="1"/>
          </p:cNvSpPr>
          <p:nvPr/>
        </p:nvSpPr>
        <p:spPr>
          <a:xfrm>
            <a:off x="762000" y="2271293"/>
            <a:ext cx="6400800" cy="63976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mn-lt"/>
                <a:ea typeface="+mj-ea"/>
                <a:cs typeface="+mj-cs"/>
              </a:rPr>
              <a:t>AIMS</a:t>
            </a:r>
          </a:p>
        </p:txBody>
      </p:sp>
      <p:sp>
        <p:nvSpPr>
          <p:cNvPr id="4" name="Content Placeholder 4"/>
          <p:cNvSpPr txBox="1">
            <a:spLocks/>
          </p:cNvSpPr>
          <p:nvPr/>
        </p:nvSpPr>
        <p:spPr>
          <a:xfrm>
            <a:off x="533400" y="3117249"/>
            <a:ext cx="8077200" cy="3740751"/>
          </a:xfrm>
          <a:prstGeom prst="rect">
            <a:avLst/>
          </a:prstGeom>
        </p:spPr>
        <p:txBody>
          <a:bodyPr vert="horz" lIns="91440" tIns="45720" rIns="91440" bIns="45720" rtlCol="0">
            <a:normAutofit/>
          </a:bodyPr>
          <a:lstStyle/>
          <a:p>
            <a:pPr lvl="0" algn="just">
              <a:spcBef>
                <a:spcPct val="20000"/>
              </a:spcBef>
              <a:defRPr/>
            </a:pPr>
            <a:r>
              <a:rPr lang="en-US" sz="3200" dirty="0"/>
              <a:t>The overarching aim for English </a:t>
            </a:r>
            <a:r>
              <a:rPr lang="en-US" sz="3200" dirty="0" smtClean="0"/>
              <a:t>as the international language is to promote </a:t>
            </a:r>
            <a:r>
              <a:rPr lang="en-US" sz="3200" dirty="0"/>
              <a:t>high standards of language and literacy by equipping </a:t>
            </a:r>
            <a:r>
              <a:rPr lang="en-US" sz="3200" dirty="0" smtClean="0"/>
              <a:t>the staff </a:t>
            </a:r>
            <a:r>
              <a:rPr lang="en-US" sz="3200" dirty="0"/>
              <a:t>with a strong command of the spoken and written language, and to develop their love of </a:t>
            </a:r>
            <a:r>
              <a:rPr lang="en-US" sz="3200" dirty="0" smtClean="0"/>
              <a:t>through </a:t>
            </a:r>
            <a:r>
              <a:rPr lang="en-US" sz="3200" dirty="0"/>
              <a:t>widespread </a:t>
            </a:r>
            <a:r>
              <a:rPr lang="en-US" sz="3200" dirty="0" smtClean="0"/>
              <a:t>reading, writing, listening and speaking </a:t>
            </a:r>
            <a:r>
              <a:rPr lang="en-US" sz="3200" dirty="0"/>
              <a:t>for enjoyment. </a:t>
            </a:r>
            <a:endParaRPr kumimoji="0" lang="en-US" sz="2800" b="0" i="0" u="none" strike="noStrike" kern="1200" cap="none" spc="0" normalizeH="0" baseline="0" noProof="0" dirty="0">
              <a:ln>
                <a:noFill/>
              </a:ln>
              <a:effectLst/>
              <a:uLnTx/>
              <a:uFillTx/>
              <a:latin typeface="+mn-lt"/>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453054" y="1290490"/>
            <a:ext cx="4157546" cy="16205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
        <p:nvSpPr>
          <p:cNvPr id="4" name="Rectangle 3"/>
          <p:cNvSpPr txBox="1">
            <a:spLocks noChangeArrowheads="1"/>
          </p:cNvSpPr>
          <p:nvPr/>
        </p:nvSpPr>
        <p:spPr bwMode="auto">
          <a:xfrm>
            <a:off x="214745" y="1981200"/>
            <a:ext cx="8700655" cy="472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lgn="just">
              <a:buFont typeface="Arial" panose="020B0604020202020204" pitchFamily="34" charset="0"/>
              <a:buChar char="•"/>
            </a:pPr>
            <a:r>
              <a:rPr lang="en-US" sz="2400" dirty="0" smtClean="0"/>
              <a:t>Read </a:t>
            </a:r>
            <a:r>
              <a:rPr lang="en-US" sz="2400" dirty="0"/>
              <a:t>easily, fluently and with good understanding</a:t>
            </a:r>
          </a:p>
          <a:p>
            <a:pPr marL="285750" indent="-285750" algn="just">
              <a:buFont typeface="Arial" panose="020B0604020202020204" pitchFamily="34" charset="0"/>
              <a:buChar char="•"/>
            </a:pPr>
            <a:r>
              <a:rPr lang="en-US" sz="2400" dirty="0" smtClean="0"/>
              <a:t>Develop </a:t>
            </a:r>
            <a:r>
              <a:rPr lang="en-US" sz="2400" dirty="0"/>
              <a:t>the habit of reading widely and often, for both pleasure and information</a:t>
            </a:r>
          </a:p>
          <a:p>
            <a:pPr marL="285750" indent="-285750" algn="just">
              <a:buFont typeface="Arial" panose="020B0604020202020204" pitchFamily="34" charset="0"/>
              <a:buChar char="•"/>
            </a:pPr>
            <a:r>
              <a:rPr lang="en-US" sz="2400" dirty="0" smtClean="0"/>
              <a:t>Acquire </a:t>
            </a:r>
            <a:r>
              <a:rPr lang="en-US" sz="2400" dirty="0"/>
              <a:t>a wide vocabulary, an understanding of grammar and knowledge of linguistic conventions for reading, writing and spoken language</a:t>
            </a:r>
          </a:p>
          <a:p>
            <a:pPr marL="285750" indent="-285750" algn="just">
              <a:buFont typeface="Arial" panose="020B0604020202020204" pitchFamily="34" charset="0"/>
              <a:buChar char="•"/>
            </a:pPr>
            <a:r>
              <a:rPr lang="en-US" sz="2400" dirty="0" smtClean="0"/>
              <a:t>Write </a:t>
            </a:r>
            <a:r>
              <a:rPr lang="en-US" sz="2400" dirty="0"/>
              <a:t>clearly, accurately and coherently, adapting their language and style in and for a range of contexts, purposes and audiences</a:t>
            </a:r>
          </a:p>
          <a:p>
            <a:pPr marL="285750" indent="-285750" algn="just">
              <a:buFont typeface="Arial" panose="020B0604020202020204" pitchFamily="34" charset="0"/>
              <a:buChar char="•"/>
            </a:pPr>
            <a:r>
              <a:rPr lang="en-US" sz="2400" dirty="0" smtClean="0"/>
              <a:t>Use </a:t>
            </a:r>
            <a:r>
              <a:rPr lang="en-US" sz="2400" dirty="0"/>
              <a:t>discussion in order to learn; they should be able to elaborate and explain clearly their understanding and ideas</a:t>
            </a:r>
          </a:p>
          <a:p>
            <a:pPr marL="285750" indent="-285750" algn="just">
              <a:buFont typeface="Arial" panose="020B0604020202020204" pitchFamily="34" charset="0"/>
              <a:buChar char="•"/>
            </a:pPr>
            <a:r>
              <a:rPr lang="en-US" sz="2400" dirty="0" smtClean="0"/>
              <a:t>Are </a:t>
            </a:r>
            <a:r>
              <a:rPr lang="en-US" sz="2400" dirty="0"/>
              <a:t>competent in the arts of speaking and listening, making formal presentations, demonstrating to others and participating in </a:t>
            </a:r>
            <a:r>
              <a:rPr lang="en-US" sz="2400" dirty="0" smtClean="0"/>
              <a:t>discussion</a:t>
            </a:r>
            <a:endParaRPr lang="en-US" sz="2400" dirty="0"/>
          </a:p>
        </p:txBody>
      </p:sp>
      <p:sp>
        <p:nvSpPr>
          <p:cNvPr id="2" name="Rectangle 1"/>
          <p:cNvSpPr/>
          <p:nvPr/>
        </p:nvSpPr>
        <p:spPr>
          <a:xfrm>
            <a:off x="214745" y="1198336"/>
            <a:ext cx="3823855" cy="584775"/>
          </a:xfrm>
          <a:prstGeom prst="rect">
            <a:avLst/>
          </a:prstGeom>
        </p:spPr>
        <p:txBody>
          <a:bodyPr wrap="square">
            <a:spAutoFit/>
          </a:bodyPr>
          <a:lstStyle/>
          <a:p>
            <a:pPr lvl="0">
              <a:spcBef>
                <a:spcPct val="0"/>
              </a:spcBef>
              <a:defRPr/>
            </a:pPr>
            <a:r>
              <a:rPr lang="en-US" sz="3200" b="1" dirty="0" smtClean="0"/>
              <a:t>WHAT WILL LEARN</a:t>
            </a:r>
            <a:endParaRPr lang="en-US" sz="3200" b="1"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783024" y="32132"/>
            <a:ext cx="3237151" cy="16442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3200400"/>
            <a:ext cx="5536858" cy="1143000"/>
          </a:xfrm>
        </p:spPr>
        <p:txBody>
          <a:bodyPr/>
          <a:lstStyle/>
          <a:p>
            <a:r>
              <a:rPr lang="en-US" dirty="0" smtClean="0"/>
              <a:t>Comprehension Skills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841658" y="2298080"/>
            <a:ext cx="3132920" cy="219772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Tree>
    <p:extLst>
      <p:ext uri="{BB962C8B-B14F-4D97-AF65-F5344CB8AC3E}">
        <p14:creationId xmlns:p14="http://schemas.microsoft.com/office/powerpoint/2010/main" xmlns="" val="3895719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
        <p:nvSpPr>
          <p:cNvPr id="2" name="Rectangle 1"/>
          <p:cNvSpPr/>
          <p:nvPr/>
        </p:nvSpPr>
        <p:spPr>
          <a:xfrm>
            <a:off x="426820" y="3281322"/>
            <a:ext cx="8167255" cy="3108543"/>
          </a:xfrm>
          <a:prstGeom prst="rect">
            <a:avLst/>
          </a:prstGeom>
        </p:spPr>
        <p:txBody>
          <a:bodyPr wrap="square">
            <a:spAutoFit/>
          </a:bodyPr>
          <a:lstStyle/>
          <a:p>
            <a:pPr algn="just"/>
            <a:r>
              <a:rPr lang="en-US" sz="2800" dirty="0"/>
              <a:t>Improving your reading skills will reduce unnecessary reading time and enable you to read in a more focused and selective manner. You will also be able to increase your levels of understanding and concentration. This guide shows you how to read with greater efficiency and effectiveness by using a range of different reading skills.</a:t>
            </a:r>
          </a:p>
        </p:txBody>
      </p:sp>
      <p:sp>
        <p:nvSpPr>
          <p:cNvPr id="6" name="Rectangle 5"/>
          <p:cNvSpPr/>
          <p:nvPr/>
        </p:nvSpPr>
        <p:spPr>
          <a:xfrm>
            <a:off x="457116" y="2696547"/>
            <a:ext cx="3519055" cy="584775"/>
          </a:xfrm>
          <a:prstGeom prst="rect">
            <a:avLst/>
          </a:prstGeom>
        </p:spPr>
        <p:txBody>
          <a:bodyPr wrap="square">
            <a:spAutoFit/>
          </a:bodyPr>
          <a:lstStyle/>
          <a:p>
            <a:r>
              <a:rPr lang="en-US" sz="3200" b="1" dirty="0" smtClean="0"/>
              <a:t>READING SKILLS</a:t>
            </a:r>
            <a:endParaRPr lang="en-US" sz="3200" b="1" dirty="0"/>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94249" y="69368"/>
            <a:ext cx="5416945" cy="2826232"/>
          </a:xfrm>
          <a:prstGeom prst="rect">
            <a:avLst/>
          </a:prstGeom>
        </p:spPr>
      </p:pic>
    </p:spTree>
    <p:extLst>
      <p:ext uri="{BB962C8B-B14F-4D97-AF65-F5344CB8AC3E}">
        <p14:creationId xmlns:p14="http://schemas.microsoft.com/office/powerpoint/2010/main" xmlns="" val="1402357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sp>
        <p:nvSpPr>
          <p:cNvPr id="2" name="Rectangle 1"/>
          <p:cNvSpPr/>
          <p:nvPr/>
        </p:nvSpPr>
        <p:spPr>
          <a:xfrm>
            <a:off x="214745" y="1010114"/>
            <a:ext cx="8091055" cy="5693866"/>
          </a:xfrm>
          <a:prstGeom prst="rect">
            <a:avLst/>
          </a:prstGeom>
        </p:spPr>
        <p:txBody>
          <a:bodyPr wrap="square">
            <a:spAutoFit/>
          </a:bodyPr>
          <a:lstStyle/>
          <a:p>
            <a:pPr algn="just"/>
            <a:r>
              <a:rPr lang="en-US" sz="2400" b="1" dirty="0" smtClean="0"/>
              <a:t>IMPORTANCE OF READING </a:t>
            </a:r>
            <a:endParaRPr lang="en-US" sz="2400" b="1" dirty="0"/>
          </a:p>
          <a:p>
            <a:pPr algn="just">
              <a:buFont typeface="Arial" panose="020B0604020202020204" pitchFamily="34" charset="0"/>
              <a:buChar char="•"/>
            </a:pPr>
            <a:r>
              <a:rPr lang="en-US" sz="2400" dirty="0"/>
              <a:t>Have a clear focus for your reading. Set your reading goals.</a:t>
            </a:r>
          </a:p>
          <a:p>
            <a:pPr algn="just">
              <a:buFont typeface="Arial" panose="020B0604020202020204" pitchFamily="34" charset="0"/>
              <a:buChar char="•"/>
            </a:pPr>
            <a:r>
              <a:rPr lang="en-US" sz="2400" dirty="0"/>
              <a:t>Survey the text before you spend the time and effort involved in detailed reading.</a:t>
            </a:r>
          </a:p>
          <a:p>
            <a:pPr algn="just">
              <a:buFont typeface="Arial" panose="020B0604020202020204" pitchFamily="34" charset="0"/>
              <a:buChar char="•"/>
            </a:pPr>
            <a:r>
              <a:rPr lang="en-US" sz="2400" dirty="0"/>
              <a:t>Scan and skim to select the text for detailed reading.</a:t>
            </a:r>
          </a:p>
          <a:p>
            <a:pPr algn="just">
              <a:buFont typeface="Arial" panose="020B0604020202020204" pitchFamily="34" charset="0"/>
              <a:buChar char="•"/>
            </a:pPr>
            <a:r>
              <a:rPr lang="en-US" sz="2400" dirty="0"/>
              <a:t>Scan and skim after detailed reading to reinforce your understanding.</a:t>
            </a:r>
          </a:p>
          <a:p>
            <a:pPr algn="just">
              <a:buFont typeface="Arial" panose="020B0604020202020204" pitchFamily="34" charset="0"/>
              <a:buChar char="•"/>
            </a:pPr>
            <a:r>
              <a:rPr lang="en-US" sz="2400" dirty="0"/>
              <a:t>Use a form of note taking whilst reading in detail, to keep you concentrating, aid understanding and provide you with a record of your reading.</a:t>
            </a:r>
          </a:p>
          <a:p>
            <a:pPr algn="just">
              <a:buFont typeface="Arial" panose="020B0604020202020204" pitchFamily="34" charset="0"/>
              <a:buChar char="•"/>
            </a:pPr>
            <a:r>
              <a:rPr lang="en-US" sz="2400" dirty="0"/>
              <a:t>Using clear reading goals and a variety of reading skills is more important than increasing your reading speed.</a:t>
            </a:r>
          </a:p>
          <a:p>
            <a:pPr algn="just">
              <a:buFont typeface="Arial" panose="020B0604020202020204" pitchFamily="34" charset="0"/>
              <a:buChar char="•"/>
            </a:pPr>
            <a:r>
              <a:rPr lang="en-US" sz="2400" dirty="0"/>
              <a:t>To improve your reading speed, don't increase the speed of the eye across the page, but increase the number of words the eye </a:t>
            </a:r>
            <a:r>
              <a:rPr lang="en-US" sz="2400" dirty="0" smtClean="0"/>
              <a:t>recognizes </a:t>
            </a:r>
            <a:r>
              <a:rPr lang="en-US" sz="2400" dirty="0"/>
              <a:t>in a single fixation</a:t>
            </a:r>
            <a:r>
              <a:rPr lang="en-US" sz="2800" dirty="0"/>
              <a:t>.</a:t>
            </a:r>
          </a:p>
        </p:txBody>
      </p:sp>
      <p:pic>
        <p:nvPicPr>
          <p:cNvPr id="4" name="Picture 3"/>
          <p:cNvPicPr>
            <a:picLocks noChangeAspect="1"/>
          </p:cNvPicPr>
          <p:nvPr/>
        </p:nvPicPr>
        <p:blipFill>
          <a:blip r:embed="rId3" cstate="print">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tretch>
            <a:fillRect/>
          </a:stretch>
        </p:blipFill>
        <p:spPr>
          <a:xfrm>
            <a:off x="7465565" y="152400"/>
            <a:ext cx="1611416" cy="13808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38300" y="3642681"/>
            <a:ext cx="5257800" cy="369332"/>
          </a:xfrm>
          <a:prstGeom prst="rect">
            <a:avLst/>
          </a:prstGeom>
        </p:spPr>
        <p:txBody>
          <a:bodyPr wrap="square">
            <a:spAutoFit/>
          </a:bodyPr>
          <a:lstStyle/>
          <a:p>
            <a:r>
              <a:rPr lang="en-US" dirty="0"/>
              <a:t>https://www.youtube.com/watch?v=0BG-wBBsu5Q</a:t>
            </a:r>
          </a:p>
        </p:txBody>
      </p:sp>
      <p:sp>
        <p:nvSpPr>
          <p:cNvPr id="5" name="Rectangle 4"/>
          <p:cNvSpPr/>
          <p:nvPr/>
        </p:nvSpPr>
        <p:spPr>
          <a:xfrm>
            <a:off x="1638300" y="3127646"/>
            <a:ext cx="5410200" cy="369332"/>
          </a:xfrm>
          <a:prstGeom prst="rect">
            <a:avLst/>
          </a:prstGeom>
        </p:spPr>
        <p:txBody>
          <a:bodyPr wrap="square">
            <a:spAutoFit/>
          </a:bodyPr>
          <a:lstStyle/>
          <a:p>
            <a:r>
              <a:rPr lang="en-US" b="1" dirty="0"/>
              <a:t>Learning English - How to Improve Your Reading Skill </a:t>
            </a: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sp>
        <p:nvSpPr>
          <p:cNvPr id="7" name="Title 1"/>
          <p:cNvSpPr txBox="1">
            <a:spLocks/>
          </p:cNvSpPr>
          <p:nvPr/>
        </p:nvSpPr>
        <p:spPr>
          <a:xfrm>
            <a:off x="762000" y="2362200"/>
            <a:ext cx="3505200" cy="950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C00000"/>
                </a:solidFill>
              </a:rPr>
              <a:t>Watch Video</a:t>
            </a:r>
            <a:endParaRPr lang="en-US" sz="2400" b="1" dirty="0">
              <a:solidFill>
                <a:srgbClr val="C00000"/>
              </a:solidFill>
            </a:endParaRPr>
          </a:p>
        </p:txBody>
      </p:sp>
    </p:spTree>
    <p:extLst>
      <p:ext uri="{BB962C8B-B14F-4D97-AF65-F5344CB8AC3E}">
        <p14:creationId xmlns:p14="http://schemas.microsoft.com/office/powerpoint/2010/main" xmlns="" val="27463165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33600" y="914400"/>
            <a:ext cx="5429250" cy="5429250"/>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spTree>
    <p:extLst>
      <p:ext uri="{BB962C8B-B14F-4D97-AF65-F5344CB8AC3E}">
        <p14:creationId xmlns:p14="http://schemas.microsoft.com/office/powerpoint/2010/main" xmlns="" val="163014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33600" y="2362200"/>
            <a:ext cx="4828858" cy="2162175"/>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spTree>
    <p:extLst>
      <p:ext uri="{BB962C8B-B14F-4D97-AF65-F5344CB8AC3E}">
        <p14:creationId xmlns:p14="http://schemas.microsoft.com/office/powerpoint/2010/main" xmlns="" val="1766795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562600" y="1254262"/>
            <a:ext cx="3124200" cy="3090056"/>
          </a:xfrm>
          <a:prstGeom prst="rect">
            <a:avLst/>
          </a:prstGeom>
        </p:spPr>
      </p:pic>
      <p:sp>
        <p:nvSpPr>
          <p:cNvPr id="4" name="Title 4"/>
          <p:cNvSpPr>
            <a:spLocks noGrp="1"/>
          </p:cNvSpPr>
          <p:nvPr>
            <p:ph type="title"/>
          </p:nvPr>
        </p:nvSpPr>
        <p:spPr>
          <a:xfrm>
            <a:off x="304800" y="3200400"/>
            <a:ext cx="5536858" cy="1143000"/>
          </a:xfrm>
        </p:spPr>
        <p:txBody>
          <a:bodyPr/>
          <a:lstStyle/>
          <a:p>
            <a:r>
              <a:rPr lang="en-US" dirty="0" smtClean="0"/>
              <a:t>Comprehension Skills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spTree>
    <p:extLst>
      <p:ext uri="{BB962C8B-B14F-4D97-AF65-F5344CB8AC3E}">
        <p14:creationId xmlns:p14="http://schemas.microsoft.com/office/powerpoint/2010/main" xmlns="" val="2934211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7041"/>
            <a:ext cx="7772400" cy="1143000"/>
          </a:xfrm>
        </p:spPr>
        <p:txBody>
          <a:bodyPr>
            <a:normAutofit/>
          </a:bodyPr>
          <a:lstStyle/>
          <a:p>
            <a:pPr algn="l"/>
            <a:r>
              <a:rPr lang="en-US" sz="4000" b="1" dirty="0" smtClean="0"/>
              <a:t>Objective: </a:t>
            </a:r>
            <a:r>
              <a:rPr lang="en-US" sz="4000" dirty="0" smtClean="0"/>
              <a:t>Listening Skills</a:t>
            </a:r>
            <a:endParaRPr lang="en-US" sz="4000" dirty="0"/>
          </a:p>
        </p:txBody>
      </p:sp>
      <p:sp>
        <p:nvSpPr>
          <p:cNvPr id="3" name="Content Placeholder 2"/>
          <p:cNvSpPr>
            <a:spLocks noGrp="1"/>
          </p:cNvSpPr>
          <p:nvPr>
            <p:ph idx="1"/>
          </p:nvPr>
        </p:nvSpPr>
        <p:spPr>
          <a:xfrm>
            <a:off x="457200" y="2784353"/>
            <a:ext cx="8229600" cy="3722810"/>
          </a:xfrm>
        </p:spPr>
        <p:txBody>
          <a:bodyPr>
            <a:normAutofit lnSpcReduction="10000"/>
          </a:bodyPr>
          <a:lstStyle/>
          <a:p>
            <a:r>
              <a:rPr lang="en-US" dirty="0" smtClean="0"/>
              <a:t>Define and understand communication and the communication process</a:t>
            </a:r>
          </a:p>
          <a:p>
            <a:r>
              <a:rPr lang="en-US" dirty="0" smtClean="0"/>
              <a:t>List and overcome the barriers in a communication process</a:t>
            </a:r>
          </a:p>
          <a:p>
            <a:r>
              <a:rPr lang="en-US" dirty="0" smtClean="0"/>
              <a:t>Practice Active Listening</a:t>
            </a:r>
          </a:p>
          <a:p>
            <a:r>
              <a:rPr lang="en-US" dirty="0" smtClean="0"/>
              <a:t>Tips to improve verbal and non-verbal communication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19800" y="594267"/>
            <a:ext cx="2438400" cy="2000250"/>
          </a:xfrm>
          <a:prstGeom prst="rect">
            <a:avLst/>
          </a:prstGeom>
        </p:spPr>
      </p:pic>
    </p:spTree>
    <p:extLst>
      <p:ext uri="{BB962C8B-B14F-4D97-AF65-F5344CB8AC3E}">
        <p14:creationId xmlns:p14="http://schemas.microsoft.com/office/powerpoint/2010/main" xmlns="" val="401678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913" y="2362200"/>
            <a:ext cx="6414113" cy="1143000"/>
          </a:xfrm>
        </p:spPr>
        <p:txBody>
          <a:bodyPr>
            <a:normAutofit/>
          </a:bodyPr>
          <a:lstStyle/>
          <a:p>
            <a:r>
              <a:rPr lang="en-US" sz="3200" b="1" dirty="0" smtClean="0"/>
              <a:t>Elements of Effective &amp; Active</a:t>
            </a:r>
            <a:endParaRPr lang="en-US" sz="3200" b="1" dirty="0"/>
          </a:p>
        </p:txBody>
      </p:sp>
      <p:sp>
        <p:nvSpPr>
          <p:cNvPr id="3" name="Content Placeholder 2"/>
          <p:cNvSpPr>
            <a:spLocks noGrp="1"/>
          </p:cNvSpPr>
          <p:nvPr>
            <p:ph idx="1"/>
          </p:nvPr>
        </p:nvSpPr>
        <p:spPr>
          <a:xfrm>
            <a:off x="457200" y="3200400"/>
            <a:ext cx="8229600" cy="2925763"/>
          </a:xfrm>
        </p:spPr>
        <p:txBody>
          <a:bodyPr>
            <a:normAutofit/>
          </a:bodyPr>
          <a:lstStyle/>
          <a:p>
            <a:r>
              <a:rPr lang="en-US" sz="2800" dirty="0" smtClean="0"/>
              <a:t>Content</a:t>
            </a:r>
          </a:p>
          <a:p>
            <a:r>
              <a:rPr lang="en-US" sz="2800" dirty="0" smtClean="0"/>
              <a:t>Feelings</a:t>
            </a:r>
          </a:p>
          <a:p>
            <a:r>
              <a:rPr lang="en-US" sz="2800" dirty="0" smtClean="0"/>
              <a:t>Process</a:t>
            </a:r>
          </a:p>
          <a:p>
            <a:r>
              <a:rPr lang="en-US" sz="2800" dirty="0" smtClean="0"/>
              <a:t>Clarification</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376055" cy="69844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xmlns="" val="0"/>
              </a:ext>
            </a:extLst>
          </a:blip>
          <a:srcRect l="9218" t="7601" b="37983"/>
          <a:stretch/>
        </p:blipFill>
        <p:spPr>
          <a:xfrm>
            <a:off x="5547014" y="2076450"/>
            <a:ext cx="3139786" cy="1409700"/>
          </a:xfrm>
          <a:prstGeom prst="rect">
            <a:avLst/>
          </a:prstGeom>
        </p:spPr>
      </p:pic>
    </p:spTree>
    <p:extLst>
      <p:ext uri="{BB962C8B-B14F-4D97-AF65-F5344CB8AC3E}">
        <p14:creationId xmlns:p14="http://schemas.microsoft.com/office/powerpoint/2010/main" xmlns="" val="83129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24600" y="457430"/>
            <a:ext cx="2581275" cy="1904770"/>
          </a:xfrm>
          <a:prstGeom prst="rect">
            <a:avLst/>
          </a:prstGeom>
        </p:spPr>
      </p:pic>
      <p:sp>
        <p:nvSpPr>
          <p:cNvPr id="2" name="Title 1"/>
          <p:cNvSpPr>
            <a:spLocks noGrp="1"/>
          </p:cNvSpPr>
          <p:nvPr>
            <p:ph type="title"/>
          </p:nvPr>
        </p:nvSpPr>
        <p:spPr>
          <a:xfrm>
            <a:off x="0" y="1371600"/>
            <a:ext cx="6705600" cy="990600"/>
          </a:xfrm>
        </p:spPr>
        <p:txBody>
          <a:bodyPr>
            <a:normAutofit/>
          </a:bodyPr>
          <a:lstStyle/>
          <a:p>
            <a:r>
              <a:rPr lang="en-US" sz="4000" b="1" dirty="0" smtClean="0"/>
              <a:t>Effective and Active Listening</a:t>
            </a:r>
            <a:endParaRPr lang="en-US" sz="4000" b="1" dirty="0"/>
          </a:p>
        </p:txBody>
      </p:sp>
      <p:sp>
        <p:nvSpPr>
          <p:cNvPr id="3" name="Content Placeholder 2"/>
          <p:cNvSpPr>
            <a:spLocks noGrp="1"/>
          </p:cNvSpPr>
          <p:nvPr>
            <p:ph idx="1"/>
          </p:nvPr>
        </p:nvSpPr>
        <p:spPr>
          <a:xfrm>
            <a:off x="214745" y="2362200"/>
            <a:ext cx="8691130" cy="4362680"/>
          </a:xfrm>
        </p:spPr>
        <p:txBody>
          <a:bodyPr>
            <a:normAutofit/>
          </a:bodyPr>
          <a:lstStyle/>
          <a:p>
            <a:r>
              <a:rPr lang="en-US" dirty="0" smtClean="0"/>
              <a:t>Effective Listening - Is to listening to the words of the speaker and the meaning of the words.</a:t>
            </a:r>
          </a:p>
          <a:p>
            <a:pPr marL="0" indent="0">
              <a:buNone/>
            </a:pPr>
            <a:endParaRPr lang="en-US" sz="1050" dirty="0" smtClean="0"/>
          </a:p>
          <a:p>
            <a:r>
              <a:rPr lang="en-US" dirty="0" smtClean="0"/>
              <a:t>Active Listening – is a process in which the listener takes active responsibility to understand the content and feeling of what is being said and then checks with the speaker to see if he/ she heard what the speaker intended to communicate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Tree>
    <p:extLst>
      <p:ext uri="{BB962C8B-B14F-4D97-AF65-F5344CB8AC3E}">
        <p14:creationId xmlns:p14="http://schemas.microsoft.com/office/powerpoint/2010/main" xmlns="" val="396097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45" y="1600200"/>
            <a:ext cx="5424055" cy="1143000"/>
          </a:xfrm>
        </p:spPr>
        <p:txBody>
          <a:bodyPr/>
          <a:lstStyle/>
          <a:p>
            <a:r>
              <a:rPr lang="en-US" dirty="0" smtClean="0"/>
              <a:t>Active Listening Skills</a:t>
            </a:r>
            <a:endParaRPr lang="en-US" dirty="0"/>
          </a:p>
        </p:txBody>
      </p:sp>
      <p:sp>
        <p:nvSpPr>
          <p:cNvPr id="3" name="Content Placeholder 2"/>
          <p:cNvSpPr>
            <a:spLocks noGrp="1"/>
          </p:cNvSpPr>
          <p:nvPr>
            <p:ph idx="1"/>
          </p:nvPr>
        </p:nvSpPr>
        <p:spPr>
          <a:xfrm>
            <a:off x="457200" y="2667000"/>
            <a:ext cx="8229600" cy="3459163"/>
          </a:xfrm>
        </p:spPr>
        <p:txBody>
          <a:bodyPr/>
          <a:lstStyle/>
          <a:p>
            <a:r>
              <a:rPr lang="en-US" dirty="0" smtClean="0"/>
              <a:t>Observe – Non Verbal Behavior</a:t>
            </a:r>
          </a:p>
          <a:p>
            <a:r>
              <a:rPr lang="en-US" dirty="0" smtClean="0"/>
              <a:t>Focus – Don’t do anything else while listening</a:t>
            </a:r>
          </a:p>
          <a:p>
            <a:r>
              <a:rPr lang="en-US" dirty="0" smtClean="0"/>
              <a:t>Acknowledge – Acknowledge the message, even if you don’t agree with it</a:t>
            </a:r>
          </a:p>
          <a:p>
            <a:r>
              <a:rPr lang="en-US" dirty="0" smtClean="0"/>
              <a:t>Respect – Let the speaker finish</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604655" cy="720847"/>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638800" y="533400"/>
            <a:ext cx="3324225" cy="2338493"/>
          </a:xfrm>
          <a:prstGeom prst="rect">
            <a:avLst/>
          </a:prstGeom>
        </p:spPr>
      </p:pic>
    </p:spTree>
    <p:extLst>
      <p:ext uri="{BB962C8B-B14F-4D97-AF65-F5344CB8AC3E}">
        <p14:creationId xmlns:p14="http://schemas.microsoft.com/office/powerpoint/2010/main" xmlns="" val="97232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99261"/>
            <a:ext cx="7162800" cy="1143000"/>
          </a:xfrm>
        </p:spPr>
        <p:txBody>
          <a:bodyPr/>
          <a:lstStyle/>
          <a:p>
            <a:r>
              <a:rPr lang="en-US" dirty="0" smtClean="0"/>
              <a:t>Barriers to Effective Listening</a:t>
            </a:r>
            <a:endParaRPr lang="en-US" dirty="0"/>
          </a:p>
        </p:txBody>
      </p:sp>
      <p:sp>
        <p:nvSpPr>
          <p:cNvPr id="3" name="Content Placeholder 2"/>
          <p:cNvSpPr>
            <a:spLocks noGrp="1"/>
          </p:cNvSpPr>
          <p:nvPr>
            <p:ph idx="1"/>
          </p:nvPr>
        </p:nvSpPr>
        <p:spPr>
          <a:xfrm>
            <a:off x="457200" y="2936753"/>
            <a:ext cx="8229600" cy="3891869"/>
          </a:xfrm>
        </p:spPr>
        <p:txBody>
          <a:bodyPr/>
          <a:lstStyle/>
          <a:p>
            <a:pPr algn="just"/>
            <a:r>
              <a:rPr lang="en-US" dirty="0" smtClean="0"/>
              <a:t>We “know” what we are going to hear</a:t>
            </a:r>
          </a:p>
          <a:p>
            <a:pPr algn="just"/>
            <a:r>
              <a:rPr lang="en-US" dirty="0" smtClean="0"/>
              <a:t>We judge delivery [how they said], not content what they say]</a:t>
            </a:r>
          </a:p>
          <a:p>
            <a:pPr algn="just"/>
            <a:r>
              <a:rPr lang="en-US" dirty="0" smtClean="0"/>
              <a:t>We are seeking confirmation, not information</a:t>
            </a:r>
          </a:p>
          <a:p>
            <a:pPr algn="just"/>
            <a:r>
              <a:rPr lang="en-US" dirty="0" smtClean="0"/>
              <a:t>What is being said is getting in the way of what needs be said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10200" y="332410"/>
            <a:ext cx="3287751" cy="1572589"/>
          </a:xfrm>
          <a:prstGeom prst="rect">
            <a:avLst/>
          </a:prstGeom>
        </p:spPr>
      </p:pic>
    </p:spTree>
    <p:extLst>
      <p:ext uri="{BB962C8B-B14F-4D97-AF65-F5344CB8AC3E}">
        <p14:creationId xmlns:p14="http://schemas.microsoft.com/office/powerpoint/2010/main" xmlns="" val="304291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971800"/>
            <a:ext cx="2400300" cy="475056"/>
          </a:xfrm>
        </p:spPr>
        <p:txBody>
          <a:bodyPr>
            <a:normAutofit/>
          </a:bodyPr>
          <a:lstStyle/>
          <a:p>
            <a:r>
              <a:rPr lang="en-US" sz="2400" b="1" dirty="0" smtClean="0"/>
              <a:t>Listening Skills</a:t>
            </a:r>
            <a:endParaRPr lang="en-US" sz="2400" b="1" dirty="0"/>
          </a:p>
        </p:txBody>
      </p:sp>
      <p:sp>
        <p:nvSpPr>
          <p:cNvPr id="4" name="Rectangle 3"/>
          <p:cNvSpPr/>
          <p:nvPr/>
        </p:nvSpPr>
        <p:spPr>
          <a:xfrm>
            <a:off x="1295400" y="3505200"/>
            <a:ext cx="5562600" cy="369332"/>
          </a:xfrm>
          <a:prstGeom prst="rect">
            <a:avLst/>
          </a:prstGeom>
        </p:spPr>
        <p:txBody>
          <a:bodyPr wrap="square">
            <a:spAutoFit/>
          </a:bodyPr>
          <a:lstStyle/>
          <a:p>
            <a:r>
              <a:rPr lang="en-US" dirty="0"/>
              <a:t>https://www.youtube.com/watch?v=uDVoZ39mONk</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
        <p:nvSpPr>
          <p:cNvPr id="6" name="Title 1"/>
          <p:cNvSpPr txBox="1">
            <a:spLocks/>
          </p:cNvSpPr>
          <p:nvPr/>
        </p:nvSpPr>
        <p:spPr>
          <a:xfrm>
            <a:off x="381000" y="2133600"/>
            <a:ext cx="3505200" cy="950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C00000"/>
                </a:solidFill>
              </a:rPr>
              <a:t>Watch Video</a:t>
            </a:r>
            <a:endParaRPr lang="en-US" sz="2400" b="1" dirty="0">
              <a:solidFill>
                <a:srgbClr val="C00000"/>
              </a:solidFill>
            </a:endParaRPr>
          </a:p>
        </p:txBody>
      </p:sp>
    </p:spTree>
    <p:extLst>
      <p:ext uri="{BB962C8B-B14F-4D97-AF65-F5344CB8AC3E}">
        <p14:creationId xmlns:p14="http://schemas.microsoft.com/office/powerpoint/2010/main" xmlns="" val="1505932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30853" y="423862"/>
            <a:ext cx="2076450" cy="2200275"/>
          </a:xfrm>
          <a:prstGeom prst="rect">
            <a:avLst/>
          </a:prstGeom>
        </p:spPr>
      </p:pic>
      <p:sp>
        <p:nvSpPr>
          <p:cNvPr id="5" name="Rectangle 4"/>
          <p:cNvSpPr/>
          <p:nvPr/>
        </p:nvSpPr>
        <p:spPr>
          <a:xfrm>
            <a:off x="1447800" y="1277779"/>
            <a:ext cx="641522" cy="5078313"/>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L</a:t>
            </a:r>
          </a:p>
          <a:p>
            <a:pPr algn="ctr"/>
            <a:r>
              <a:rPr lang="en-US" sz="5400" b="1" dirty="0" smtClean="0">
                <a:ln w="22225">
                  <a:solidFill>
                    <a:schemeClr val="accent2"/>
                  </a:solidFill>
                  <a:prstDash val="solid"/>
                </a:ln>
                <a:solidFill>
                  <a:schemeClr val="accent2">
                    <a:lumMod val="40000"/>
                    <a:lumOff val="60000"/>
                  </a:schemeClr>
                </a:solidFill>
              </a:rPr>
              <a:t>I</a:t>
            </a:r>
          </a:p>
          <a:p>
            <a:pPr algn="ctr"/>
            <a:r>
              <a:rPr lang="en-US" sz="5400" b="1" dirty="0" smtClean="0">
                <a:ln w="22225">
                  <a:solidFill>
                    <a:schemeClr val="accent2"/>
                  </a:solidFill>
                  <a:prstDash val="solid"/>
                </a:ln>
                <a:solidFill>
                  <a:schemeClr val="accent2">
                    <a:lumMod val="40000"/>
                    <a:lumOff val="60000"/>
                  </a:schemeClr>
                </a:solidFill>
              </a:rPr>
              <a:t>S</a:t>
            </a:r>
          </a:p>
          <a:p>
            <a:pPr algn="ctr"/>
            <a:r>
              <a:rPr lang="en-US" sz="5400" b="1" dirty="0" smtClean="0">
                <a:ln w="22225">
                  <a:solidFill>
                    <a:schemeClr val="accent2"/>
                  </a:solidFill>
                  <a:prstDash val="solid"/>
                </a:ln>
                <a:solidFill>
                  <a:schemeClr val="accent2">
                    <a:lumMod val="40000"/>
                    <a:lumOff val="60000"/>
                  </a:schemeClr>
                </a:solidFill>
              </a:rPr>
              <a:t>T</a:t>
            </a:r>
          </a:p>
          <a:p>
            <a:pPr algn="ctr"/>
            <a:r>
              <a:rPr lang="en-US" sz="5400" b="1" dirty="0" smtClean="0">
                <a:ln w="22225">
                  <a:solidFill>
                    <a:schemeClr val="accent2"/>
                  </a:solidFill>
                  <a:prstDash val="solid"/>
                </a:ln>
                <a:solidFill>
                  <a:schemeClr val="accent2">
                    <a:lumMod val="40000"/>
                    <a:lumOff val="60000"/>
                  </a:schemeClr>
                </a:solidFill>
              </a:rPr>
              <a:t>E</a:t>
            </a:r>
          </a:p>
          <a:p>
            <a:pPr algn="ctr"/>
            <a:r>
              <a:rPr lang="en-US" sz="5400" b="1" dirty="0" smtClean="0">
                <a:ln w="22225">
                  <a:solidFill>
                    <a:schemeClr val="accent2"/>
                  </a:solidFill>
                  <a:prstDash val="solid"/>
                </a:ln>
                <a:solidFill>
                  <a:schemeClr val="accent2">
                    <a:lumMod val="40000"/>
                    <a:lumOff val="60000"/>
                  </a:schemeClr>
                </a:solidFill>
              </a:rPr>
              <a:t>N</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6" name="TextBox 5"/>
          <p:cNvSpPr txBox="1"/>
          <p:nvPr/>
        </p:nvSpPr>
        <p:spPr>
          <a:xfrm>
            <a:off x="2438400" y="1524000"/>
            <a:ext cx="5181600" cy="4832092"/>
          </a:xfrm>
          <a:prstGeom prst="rect">
            <a:avLst/>
          </a:prstGeom>
          <a:noFill/>
        </p:spPr>
        <p:txBody>
          <a:bodyPr wrap="square" rtlCol="0">
            <a:spAutoFit/>
          </a:bodyPr>
          <a:lstStyle/>
          <a:p>
            <a:r>
              <a:rPr lang="en-US" sz="2800" dirty="0" smtClean="0"/>
              <a:t>- Look interested – get interested</a:t>
            </a:r>
          </a:p>
          <a:p>
            <a:endParaRPr lang="en-US" sz="2800" dirty="0"/>
          </a:p>
          <a:p>
            <a:r>
              <a:rPr lang="en-US" sz="2800" dirty="0" smtClean="0"/>
              <a:t>- Involve yourself by responding</a:t>
            </a:r>
          </a:p>
          <a:p>
            <a:endParaRPr lang="en-US" sz="2800" dirty="0"/>
          </a:p>
          <a:p>
            <a:r>
              <a:rPr lang="en-US" sz="2800" dirty="0" smtClean="0"/>
              <a:t>- Stay on target</a:t>
            </a:r>
          </a:p>
          <a:p>
            <a:endParaRPr lang="en-US" sz="2800" dirty="0"/>
          </a:p>
          <a:p>
            <a:r>
              <a:rPr lang="en-US" sz="2800" dirty="0" smtClean="0"/>
              <a:t>- Test your understanding</a:t>
            </a:r>
          </a:p>
          <a:p>
            <a:endParaRPr lang="en-US" sz="2800" dirty="0"/>
          </a:p>
          <a:p>
            <a:r>
              <a:rPr lang="en-US" sz="2800" dirty="0" smtClean="0"/>
              <a:t>- Evaluate the message </a:t>
            </a:r>
          </a:p>
          <a:p>
            <a:endParaRPr lang="en-US" sz="2800" dirty="0"/>
          </a:p>
          <a:p>
            <a:r>
              <a:rPr lang="en-US" sz="2800" dirty="0" smtClean="0"/>
              <a:t>- Neutralize your feelings</a:t>
            </a:r>
            <a:endParaRPr lang="en-US" sz="2800" dirty="0"/>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Tree>
    <p:extLst>
      <p:ext uri="{BB962C8B-B14F-4D97-AF65-F5344CB8AC3E}">
        <p14:creationId xmlns:p14="http://schemas.microsoft.com/office/powerpoint/2010/main" xmlns="" val="1355685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50000"/>
                    </a14:imgEffect>
                  </a14:imgLayer>
                </a14:imgProps>
              </a:ext>
              <a:ext uri="{28A0092B-C50C-407E-A947-70E740481C1C}">
                <a14:useLocalDpi xmlns:a14="http://schemas.microsoft.com/office/drawing/2010/main" xmlns="" val="0"/>
              </a:ext>
            </a:extLst>
          </a:blip>
          <a:srcRect b="8065"/>
          <a:stretch/>
        </p:blipFill>
        <p:spPr>
          <a:xfrm>
            <a:off x="1600200" y="1752600"/>
            <a:ext cx="6113930" cy="4343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Tree>
    <p:extLst>
      <p:ext uri="{BB962C8B-B14F-4D97-AF65-F5344CB8AC3E}">
        <p14:creationId xmlns:p14="http://schemas.microsoft.com/office/powerpoint/2010/main" xmlns="" val="6983557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62200" y="1752600"/>
            <a:ext cx="4457700" cy="322507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0"/>
            <a:ext cx="2528455" cy="720847"/>
          </a:xfrm>
          <a:prstGeom prst="rect">
            <a:avLst/>
          </a:prstGeom>
        </p:spPr>
      </p:pic>
    </p:spTree>
    <p:extLst>
      <p:ext uri="{BB962C8B-B14F-4D97-AF65-F5344CB8AC3E}">
        <p14:creationId xmlns:p14="http://schemas.microsoft.com/office/powerpoint/2010/main" xmlns="" val="33031849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304800" y="3200400"/>
            <a:ext cx="5536858" cy="1143000"/>
          </a:xfrm>
        </p:spPr>
        <p:txBody>
          <a:bodyPr/>
          <a:lstStyle/>
          <a:p>
            <a:r>
              <a:rPr lang="en-US" dirty="0" smtClean="0"/>
              <a:t>Production Skills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34000" y="2286000"/>
            <a:ext cx="2696459" cy="2581103"/>
          </a:xfrm>
          <a:prstGeom prst="rect">
            <a:avLst/>
          </a:prstGeom>
        </p:spPr>
      </p:pic>
    </p:spTree>
    <p:extLst>
      <p:ext uri="{BB962C8B-B14F-4D97-AF65-F5344CB8AC3E}">
        <p14:creationId xmlns:p14="http://schemas.microsoft.com/office/powerpoint/2010/main" xmlns="" val="7591407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25846" y="228601"/>
            <a:ext cx="3365754" cy="16764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1"/>
            <a:ext cx="2680855" cy="700924"/>
          </a:xfrm>
          <a:prstGeom prst="rect">
            <a:avLst/>
          </a:prstGeom>
        </p:spPr>
      </p:pic>
      <p:sp>
        <p:nvSpPr>
          <p:cNvPr id="4" name="Rectangle 3"/>
          <p:cNvSpPr txBox="1">
            <a:spLocks noChangeArrowheads="1"/>
          </p:cNvSpPr>
          <p:nvPr/>
        </p:nvSpPr>
        <p:spPr bwMode="auto">
          <a:xfrm>
            <a:off x="627920" y="2060874"/>
            <a:ext cx="7754080" cy="44161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algn="just"/>
            <a:r>
              <a:rPr lang="en-US" sz="2800" i="1" dirty="0" smtClean="0"/>
              <a:t>PLANNING</a:t>
            </a:r>
          </a:p>
          <a:p>
            <a:pPr algn="just"/>
            <a:r>
              <a:rPr lang="en-US" sz="2800" dirty="0" smtClean="0"/>
              <a:t>Brainstorm and organize ideas</a:t>
            </a:r>
          </a:p>
          <a:p>
            <a:pPr algn="just"/>
            <a:r>
              <a:rPr lang="en-US" sz="2800" i="1" dirty="0" smtClean="0"/>
              <a:t>DRAFT</a:t>
            </a:r>
          </a:p>
          <a:p>
            <a:pPr algn="just"/>
            <a:r>
              <a:rPr lang="en-US" sz="2800" dirty="0" smtClean="0"/>
              <a:t>Use your ideas to write a rough draft</a:t>
            </a:r>
          </a:p>
          <a:p>
            <a:pPr algn="just"/>
            <a:r>
              <a:rPr lang="en-US" sz="2800" i="1" dirty="0" smtClean="0"/>
              <a:t>REVISE</a:t>
            </a:r>
          </a:p>
          <a:p>
            <a:pPr algn="just"/>
            <a:r>
              <a:rPr lang="en-US" sz="2800" dirty="0" smtClean="0"/>
              <a:t>Make changes to improve your writing</a:t>
            </a:r>
          </a:p>
          <a:p>
            <a:pPr algn="just"/>
            <a:r>
              <a:rPr lang="en-US" sz="2800" i="1" dirty="0" smtClean="0"/>
              <a:t>EDIT</a:t>
            </a:r>
          </a:p>
          <a:p>
            <a:pPr algn="just"/>
            <a:r>
              <a:rPr lang="en-US" sz="2800" dirty="0" smtClean="0"/>
              <a:t>Proofread and correct your mistakes</a:t>
            </a:r>
          </a:p>
          <a:p>
            <a:pPr algn="just"/>
            <a:r>
              <a:rPr lang="en-US" sz="2800" i="1" dirty="0" smtClean="0"/>
              <a:t>PUBLISH</a:t>
            </a:r>
          </a:p>
          <a:p>
            <a:pPr algn="just"/>
            <a:r>
              <a:rPr lang="en-US" sz="2800" dirty="0" smtClean="0"/>
              <a:t>Write and present your final copy</a:t>
            </a:r>
            <a:endParaRPr lang="en-US" sz="2800" dirty="0"/>
          </a:p>
        </p:txBody>
      </p:sp>
      <p:sp>
        <p:nvSpPr>
          <p:cNvPr id="2" name="Rectangle 1"/>
          <p:cNvSpPr/>
          <p:nvPr/>
        </p:nvSpPr>
        <p:spPr>
          <a:xfrm>
            <a:off x="602214" y="1476100"/>
            <a:ext cx="6179586" cy="584775"/>
          </a:xfrm>
          <a:prstGeom prst="rect">
            <a:avLst/>
          </a:prstGeom>
        </p:spPr>
        <p:txBody>
          <a:bodyPr wrap="square">
            <a:spAutoFit/>
          </a:bodyPr>
          <a:lstStyle/>
          <a:p>
            <a:pPr lvl="0">
              <a:spcBef>
                <a:spcPct val="0"/>
              </a:spcBef>
              <a:defRPr/>
            </a:pPr>
            <a:r>
              <a:rPr lang="en-US" sz="3200" b="1" dirty="0" smtClean="0"/>
              <a:t>WRITING SKILLS AND TECHNIQUE</a:t>
            </a:r>
            <a:endParaRPr lang="en-US" sz="3200" b="1" dirty="0"/>
          </a:p>
        </p:txBody>
      </p:sp>
    </p:spTree>
    <p:extLst>
      <p:ext uri="{BB962C8B-B14F-4D97-AF65-F5344CB8AC3E}">
        <p14:creationId xmlns:p14="http://schemas.microsoft.com/office/powerpoint/2010/main" xmlns="" val="426890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74996" y="1847287"/>
            <a:ext cx="2143125" cy="2143125"/>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5641" r="4113" b="17167"/>
          <a:stretch/>
        </p:blipFill>
        <p:spPr>
          <a:xfrm>
            <a:off x="4724399" y="3352800"/>
            <a:ext cx="3990109" cy="2743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4745" y="228601"/>
            <a:ext cx="2680855" cy="700924"/>
          </a:xfrm>
          <a:prstGeom prst="rect">
            <a:avLst/>
          </a:prstGeom>
        </p:spPr>
      </p:pic>
      <p:sp>
        <p:nvSpPr>
          <p:cNvPr id="7" name="Rectangle 6"/>
          <p:cNvSpPr/>
          <p:nvPr/>
        </p:nvSpPr>
        <p:spPr>
          <a:xfrm>
            <a:off x="378609" y="1397543"/>
            <a:ext cx="3260251" cy="584775"/>
          </a:xfrm>
          <a:prstGeom prst="rect">
            <a:avLst/>
          </a:prstGeom>
          <a:noFill/>
        </p:spPr>
        <p:txBody>
          <a:bodyPr wrap="none" lIns="91440" tIns="45720" rIns="91440" bIns="45720">
            <a:spAutoFit/>
          </a:bodyPr>
          <a:lstStyle/>
          <a:p>
            <a:pPr algn="ctr"/>
            <a:r>
              <a:rPr lang="en-US" sz="3200" b="0" cap="none" spc="0" dirty="0" smtClean="0">
                <a:ln w="0"/>
                <a:solidFill>
                  <a:schemeClr val="tx1"/>
                </a:solidFill>
                <a:effectLst>
                  <a:outerShdw blurRad="38100" dist="19050" dir="2700000" algn="tl" rotWithShape="0">
                    <a:schemeClr val="dk1">
                      <a:alpha val="40000"/>
                    </a:schemeClr>
                  </a:outerShdw>
                </a:effectLst>
              </a:rPr>
              <a:t>CYCLE IN WRITING</a:t>
            </a:r>
            <a:endParaRPr lang="en-US"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2705161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680855" cy="700924"/>
          </a:xfrm>
          <a:prstGeom prst="rect">
            <a:avLst/>
          </a:prstGeom>
        </p:spPr>
      </p:pic>
      <p:sp>
        <p:nvSpPr>
          <p:cNvPr id="4" name="Rectangle 3"/>
          <p:cNvSpPr txBox="1">
            <a:spLocks noChangeArrowheads="1"/>
          </p:cNvSpPr>
          <p:nvPr/>
        </p:nvSpPr>
        <p:spPr bwMode="auto">
          <a:xfrm>
            <a:off x="564614" y="2743200"/>
            <a:ext cx="7754080" cy="332449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457200" indent="-457200">
              <a:buFont typeface="Arial" panose="020B0604020202020204" pitchFamily="34" charset="0"/>
              <a:buChar char="•"/>
            </a:pPr>
            <a:r>
              <a:rPr lang="en-US" sz="2800" dirty="0"/>
              <a:t>Think About Your Readers' Needs</a:t>
            </a:r>
          </a:p>
          <a:p>
            <a:pPr marL="457200" indent="-457200">
              <a:buFont typeface="Arial" panose="020B0604020202020204" pitchFamily="34" charset="0"/>
              <a:buChar char="•"/>
            </a:pPr>
            <a:r>
              <a:rPr lang="en-US" sz="2800" dirty="0"/>
              <a:t>Remember Basic Rules for Good Written English</a:t>
            </a:r>
          </a:p>
          <a:p>
            <a:pPr marL="457200" indent="-457200">
              <a:buFont typeface="Arial" panose="020B0604020202020204" pitchFamily="34" charset="0"/>
              <a:buChar char="•"/>
            </a:pPr>
            <a:r>
              <a:rPr lang="en-US" sz="2800" dirty="0"/>
              <a:t>Write Regularly to Develop Confidence and Quality</a:t>
            </a:r>
          </a:p>
          <a:p>
            <a:pPr marL="457200" indent="-457200">
              <a:buFont typeface="Arial" panose="020B0604020202020204" pitchFamily="34" charset="0"/>
              <a:buChar char="•"/>
            </a:pPr>
            <a:r>
              <a:rPr lang="en-US" sz="2800" dirty="0"/>
              <a:t>Have a Structure for Drafting and Re-Drafting</a:t>
            </a:r>
          </a:p>
          <a:p>
            <a:pPr marL="457200" indent="-457200">
              <a:buFont typeface="Arial" panose="020B0604020202020204" pitchFamily="34" charset="0"/>
              <a:buChar char="•"/>
            </a:pPr>
            <a:r>
              <a:rPr lang="en-US" sz="2800" dirty="0"/>
              <a:t>Get Feedback on Your Writing and Use It</a:t>
            </a:r>
          </a:p>
          <a:p>
            <a:pPr marL="457200" indent="-457200">
              <a:buFont typeface="Arial" panose="020B0604020202020204" pitchFamily="34" charset="0"/>
              <a:buChar char="•"/>
            </a:pPr>
            <a:r>
              <a:rPr lang="en-US" sz="2800" dirty="0"/>
              <a:t>Be Realistic About What You Can Achieve</a:t>
            </a:r>
          </a:p>
        </p:txBody>
      </p:sp>
      <p:sp>
        <p:nvSpPr>
          <p:cNvPr id="2" name="Rectangle 1"/>
          <p:cNvSpPr/>
          <p:nvPr/>
        </p:nvSpPr>
        <p:spPr>
          <a:xfrm>
            <a:off x="533400" y="2314299"/>
            <a:ext cx="6179586" cy="584775"/>
          </a:xfrm>
          <a:prstGeom prst="rect">
            <a:avLst/>
          </a:prstGeom>
        </p:spPr>
        <p:txBody>
          <a:bodyPr wrap="square">
            <a:spAutoFit/>
          </a:bodyPr>
          <a:lstStyle/>
          <a:p>
            <a:pPr lvl="0">
              <a:spcBef>
                <a:spcPct val="0"/>
              </a:spcBef>
              <a:defRPr/>
            </a:pPr>
            <a:r>
              <a:rPr lang="en-US" sz="3200" b="1" dirty="0" smtClean="0"/>
              <a:t>TIPS FOR DEVELOPING YOUR</a:t>
            </a:r>
            <a:endParaRPr lang="en-US" sz="3200" b="1" dirty="0"/>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562600" y="862375"/>
            <a:ext cx="3048000" cy="2102069"/>
          </a:xfrm>
          <a:prstGeom prst="rect">
            <a:avLst/>
          </a:prstGeom>
        </p:spPr>
      </p:pic>
    </p:spTree>
    <p:extLst>
      <p:ext uri="{BB962C8B-B14F-4D97-AF65-F5344CB8AC3E}">
        <p14:creationId xmlns:p14="http://schemas.microsoft.com/office/powerpoint/2010/main" xmlns="" val="337759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680855" cy="700924"/>
          </a:xfrm>
          <a:prstGeom prst="rect">
            <a:avLst/>
          </a:prstGeom>
        </p:spPr>
      </p:pic>
      <p:sp>
        <p:nvSpPr>
          <p:cNvPr id="4" name="Rectangle 3"/>
          <p:cNvSpPr txBox="1">
            <a:spLocks noChangeArrowheads="1"/>
          </p:cNvSpPr>
          <p:nvPr/>
        </p:nvSpPr>
        <p:spPr bwMode="auto">
          <a:xfrm>
            <a:off x="564614" y="2743200"/>
            <a:ext cx="7754080" cy="332449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457200" indent="-457200">
              <a:buFont typeface="Arial" panose="020B0604020202020204" pitchFamily="34" charset="0"/>
              <a:buChar char="•"/>
            </a:pPr>
            <a:r>
              <a:rPr lang="en-US" sz="2800" dirty="0" smtClean="0"/>
              <a:t>Use a Variety of Writing Sources</a:t>
            </a:r>
          </a:p>
          <a:p>
            <a:pPr marL="457200" indent="-457200">
              <a:buFont typeface="Arial" panose="020B0604020202020204" pitchFamily="34" charset="0"/>
              <a:buChar char="•"/>
            </a:pPr>
            <a:r>
              <a:rPr lang="en-US" sz="2800" dirty="0" smtClean="0"/>
              <a:t>Build your Repertoire – Spell Checks</a:t>
            </a:r>
          </a:p>
          <a:p>
            <a:pPr marL="457200" indent="-457200">
              <a:buFont typeface="Arial" panose="020B0604020202020204" pitchFamily="34" charset="0"/>
              <a:buChar char="•"/>
            </a:pPr>
            <a:r>
              <a:rPr lang="en-US" sz="2800" dirty="0" smtClean="0"/>
              <a:t>Using the Internet </a:t>
            </a:r>
          </a:p>
          <a:p>
            <a:pPr marL="457200" indent="-457200">
              <a:buFont typeface="Arial" panose="020B0604020202020204" pitchFamily="34" charset="0"/>
              <a:buChar char="•"/>
            </a:pPr>
            <a:r>
              <a:rPr lang="en-US" sz="2800" dirty="0" smtClean="0"/>
              <a:t>Develop Confidence</a:t>
            </a:r>
          </a:p>
          <a:p>
            <a:pPr marL="457200" indent="-457200">
              <a:buFont typeface="Arial" panose="020B0604020202020204" pitchFamily="34" charset="0"/>
              <a:buChar char="•"/>
            </a:pPr>
            <a:endParaRPr lang="en-US" sz="2800" dirty="0" smtClean="0"/>
          </a:p>
          <a:p>
            <a:pPr marL="457200" indent="-457200">
              <a:buFont typeface="Arial" panose="020B0604020202020204" pitchFamily="34" charset="0"/>
              <a:buChar char="•"/>
            </a:pPr>
            <a:endParaRPr lang="en-US" sz="2800" dirty="0"/>
          </a:p>
        </p:txBody>
      </p:sp>
      <p:sp>
        <p:nvSpPr>
          <p:cNvPr id="2" name="Rectangle 1"/>
          <p:cNvSpPr/>
          <p:nvPr/>
        </p:nvSpPr>
        <p:spPr>
          <a:xfrm>
            <a:off x="214745" y="2450812"/>
            <a:ext cx="6629400" cy="584775"/>
          </a:xfrm>
          <a:prstGeom prst="rect">
            <a:avLst/>
          </a:prstGeom>
        </p:spPr>
        <p:txBody>
          <a:bodyPr wrap="square">
            <a:spAutoFit/>
          </a:bodyPr>
          <a:lstStyle/>
          <a:p>
            <a:pPr lvl="0">
              <a:spcBef>
                <a:spcPct val="0"/>
              </a:spcBef>
              <a:defRPr/>
            </a:pPr>
            <a:r>
              <a:rPr lang="en-US" sz="3200" b="1" dirty="0" smtClean="0"/>
              <a:t>TECHNIQUES TO DEVELOPING YOUR</a:t>
            </a:r>
            <a:endParaRPr lang="en-US" sz="3200" b="1" dirty="0"/>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16029" y="1223193"/>
            <a:ext cx="2627971" cy="1812394"/>
          </a:xfrm>
          <a:prstGeom prst="rect">
            <a:avLst/>
          </a:prstGeom>
        </p:spPr>
      </p:pic>
    </p:spTree>
    <p:extLst>
      <p:ext uri="{BB962C8B-B14F-4D97-AF65-F5344CB8AC3E}">
        <p14:creationId xmlns:p14="http://schemas.microsoft.com/office/powerpoint/2010/main" xmlns="" val="9300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1981200"/>
            <a:ext cx="5224462" cy="3466584"/>
          </a:xfrm>
          <a:prstGeom prst="rect">
            <a:avLst/>
          </a:prstGeom>
        </p:spPr>
      </p:pic>
      <p:sp>
        <p:nvSpPr>
          <p:cNvPr id="6" name="Rectangle 5"/>
          <p:cNvSpPr/>
          <p:nvPr/>
        </p:nvSpPr>
        <p:spPr>
          <a:xfrm>
            <a:off x="1905000" y="1380818"/>
            <a:ext cx="2443234" cy="584775"/>
          </a:xfrm>
          <a:prstGeom prst="rect">
            <a:avLst/>
          </a:prstGeom>
          <a:noFill/>
        </p:spPr>
        <p:txBody>
          <a:bodyPr wrap="none" lIns="91440" tIns="45720" rIns="91440" bIns="45720">
            <a:spAutoFit/>
          </a:bodyPr>
          <a:lstStyle/>
          <a:p>
            <a:pPr algn="ctr"/>
            <a:r>
              <a:rPr lang="en-US" sz="3200" b="0" cap="none" spc="0" dirty="0" smtClean="0">
                <a:ln w="0"/>
                <a:solidFill>
                  <a:schemeClr val="tx1"/>
                </a:solidFill>
                <a:effectLst>
                  <a:outerShdw blurRad="38100" dist="19050" dir="2700000" algn="tl" rotWithShape="0">
                    <a:schemeClr val="dk1">
                      <a:alpha val="40000"/>
                    </a:schemeClr>
                  </a:outerShdw>
                </a:effectLst>
              </a:rPr>
              <a:t>STRUCTURES </a:t>
            </a:r>
            <a:endParaRPr lang="en-US" sz="3200" b="0" cap="none" spc="0" dirty="0">
              <a:ln w="0"/>
              <a:solidFill>
                <a:schemeClr val="tx1"/>
              </a:solidFill>
              <a:effectLst>
                <a:outerShdw blurRad="38100" dist="19050" dir="2700000" algn="tl" rotWithShape="0">
                  <a:schemeClr val="dk1">
                    <a:alpha val="40000"/>
                  </a:scheme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1"/>
            <a:ext cx="2680855" cy="700924"/>
          </a:xfrm>
          <a:prstGeom prst="rect">
            <a:avLst/>
          </a:prstGeom>
        </p:spPr>
      </p:pic>
    </p:spTree>
    <p:extLst>
      <p:ext uri="{BB962C8B-B14F-4D97-AF65-F5344CB8AC3E}">
        <p14:creationId xmlns:p14="http://schemas.microsoft.com/office/powerpoint/2010/main" xmlns="" val="11580347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70091" y="918373"/>
            <a:ext cx="2573509" cy="256207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45" y="228601"/>
            <a:ext cx="2528455" cy="700924"/>
          </a:xfrm>
          <a:prstGeom prst="rect">
            <a:avLst/>
          </a:prstGeom>
        </p:spPr>
      </p:pic>
      <p:sp>
        <p:nvSpPr>
          <p:cNvPr id="4" name="Rectangle 3"/>
          <p:cNvSpPr txBox="1">
            <a:spLocks noChangeArrowheads="1"/>
          </p:cNvSpPr>
          <p:nvPr/>
        </p:nvSpPr>
        <p:spPr bwMode="auto">
          <a:xfrm>
            <a:off x="566472" y="2905096"/>
            <a:ext cx="7754080" cy="332449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457200" indent="-457200">
              <a:buFont typeface="Arial" panose="020B0604020202020204" pitchFamily="34" charset="0"/>
              <a:buChar char="•"/>
            </a:pPr>
            <a:r>
              <a:rPr lang="en-US" sz="2800" dirty="0" smtClean="0"/>
              <a:t>Avoid </a:t>
            </a:r>
            <a:r>
              <a:rPr lang="en-US" sz="2800" dirty="0"/>
              <a:t>excessively long sentences</a:t>
            </a:r>
          </a:p>
          <a:p>
            <a:pPr marL="457200" indent="-457200">
              <a:buFont typeface="Arial" panose="020B0604020202020204" pitchFamily="34" charset="0"/>
              <a:buChar char="•"/>
            </a:pPr>
            <a:r>
              <a:rPr lang="en-US" sz="2800" dirty="0" smtClean="0"/>
              <a:t>Do </a:t>
            </a:r>
            <a:r>
              <a:rPr lang="en-US" sz="2800" dirty="0"/>
              <a:t>not use a difficult word where a simple one will do</a:t>
            </a:r>
          </a:p>
          <a:p>
            <a:pPr marL="457200" indent="-457200">
              <a:buFont typeface="Arial" panose="020B0604020202020204" pitchFamily="34" charset="0"/>
              <a:buChar char="•"/>
            </a:pPr>
            <a:r>
              <a:rPr lang="en-US" sz="2800" dirty="0" smtClean="0"/>
              <a:t>Use </a:t>
            </a:r>
            <a:r>
              <a:rPr lang="en-US" sz="2800" dirty="0"/>
              <a:t>punctuation correctly to aid the sense of your writing</a:t>
            </a:r>
          </a:p>
          <a:p>
            <a:pPr marL="457200" indent="-457200">
              <a:buFont typeface="Arial" panose="020B0604020202020204" pitchFamily="34" charset="0"/>
              <a:buChar char="•"/>
            </a:pPr>
            <a:r>
              <a:rPr lang="en-US" sz="2800" dirty="0" smtClean="0"/>
              <a:t>Use </a:t>
            </a:r>
            <a:r>
              <a:rPr lang="en-US" sz="2800" dirty="0"/>
              <a:t>paragraphs to break your text into logically self-contained units</a:t>
            </a:r>
          </a:p>
        </p:txBody>
      </p:sp>
      <p:sp>
        <p:nvSpPr>
          <p:cNvPr id="2" name="Rectangle 1"/>
          <p:cNvSpPr/>
          <p:nvPr/>
        </p:nvSpPr>
        <p:spPr>
          <a:xfrm>
            <a:off x="566472" y="2456048"/>
            <a:ext cx="6179586" cy="584775"/>
          </a:xfrm>
          <a:prstGeom prst="rect">
            <a:avLst/>
          </a:prstGeom>
        </p:spPr>
        <p:txBody>
          <a:bodyPr wrap="square">
            <a:spAutoFit/>
          </a:bodyPr>
          <a:lstStyle/>
          <a:p>
            <a:pPr lvl="0">
              <a:spcBef>
                <a:spcPct val="0"/>
              </a:spcBef>
              <a:defRPr/>
            </a:pPr>
            <a:r>
              <a:rPr lang="en-US" sz="3200" b="1" dirty="0" smtClean="0"/>
              <a:t>IN WRITING</a:t>
            </a:r>
            <a:endParaRPr lang="en-US" sz="3200" b="1" dirty="0"/>
          </a:p>
        </p:txBody>
      </p:sp>
    </p:spTree>
    <p:extLst>
      <p:ext uri="{BB962C8B-B14F-4D97-AF65-F5344CB8AC3E}">
        <p14:creationId xmlns:p14="http://schemas.microsoft.com/office/powerpoint/2010/main" xmlns="" val="200117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7800" y="3105835"/>
            <a:ext cx="5410200" cy="369332"/>
          </a:xfrm>
          <a:prstGeom prst="rect">
            <a:avLst/>
          </a:prstGeom>
        </p:spPr>
        <p:txBody>
          <a:bodyPr wrap="square">
            <a:spAutoFit/>
          </a:bodyPr>
          <a:lstStyle/>
          <a:p>
            <a:r>
              <a:rPr lang="en-US" dirty="0"/>
              <a:t>https://www.youtube.com/watch?v=g0djjrCxuJk</a:t>
            </a:r>
          </a:p>
        </p:txBody>
      </p:sp>
      <p:sp>
        <p:nvSpPr>
          <p:cNvPr id="6" name="Rectangle 5"/>
          <p:cNvSpPr/>
          <p:nvPr/>
        </p:nvSpPr>
        <p:spPr>
          <a:xfrm>
            <a:off x="1447800" y="2590800"/>
            <a:ext cx="4231095" cy="369332"/>
          </a:xfrm>
          <a:prstGeom prst="rect">
            <a:avLst/>
          </a:prstGeom>
        </p:spPr>
        <p:txBody>
          <a:bodyPr wrap="none">
            <a:spAutoFit/>
          </a:bodyPr>
          <a:lstStyle/>
          <a:p>
            <a:r>
              <a:rPr lang="en-US" b="1" dirty="0"/>
              <a:t>How to Improve Your English Writing Skills</a:t>
            </a:r>
          </a:p>
        </p:txBody>
      </p:sp>
      <p:sp>
        <p:nvSpPr>
          <p:cNvPr id="7" name="Title 1"/>
          <p:cNvSpPr txBox="1">
            <a:spLocks/>
          </p:cNvSpPr>
          <p:nvPr/>
        </p:nvSpPr>
        <p:spPr>
          <a:xfrm>
            <a:off x="533400" y="1825354"/>
            <a:ext cx="3505200" cy="950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C00000"/>
                </a:solidFill>
              </a:rPr>
              <a:t>Watch Video</a:t>
            </a:r>
            <a:endParaRPr lang="en-US" sz="2400" b="1" dirty="0">
              <a:solidFill>
                <a:srgbClr val="C0000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452255" cy="700924"/>
          </a:xfrm>
          <a:prstGeom prst="rect">
            <a:avLst/>
          </a:prstGeom>
        </p:spPr>
      </p:pic>
    </p:spTree>
    <p:extLst>
      <p:ext uri="{BB962C8B-B14F-4D97-AF65-F5344CB8AC3E}">
        <p14:creationId xmlns:p14="http://schemas.microsoft.com/office/powerpoint/2010/main" xmlns="" val="20976760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05000" y="1066800"/>
            <a:ext cx="5410200" cy="4832092"/>
          </a:xfrm>
          <a:prstGeom prst="rect">
            <a:avLst/>
          </a:prstGeom>
          <a:noFill/>
        </p:spPr>
        <p:txBody>
          <a:bodyPr wrap="square" rtlCol="0">
            <a:spAutoFit/>
          </a:bodyPr>
          <a:lstStyle/>
          <a:p>
            <a:pPr algn="ctr"/>
            <a:r>
              <a:rPr lang="en-US" sz="4000" dirty="0" smtClean="0"/>
              <a:t>You learn to </a:t>
            </a:r>
            <a:r>
              <a:rPr lang="en-US" sz="4400" dirty="0" smtClean="0">
                <a:solidFill>
                  <a:srgbClr val="FFC000"/>
                </a:solidFill>
                <a:latin typeface="Brush Script MT" panose="03060802040406070304" pitchFamily="66" charset="0"/>
              </a:rPr>
              <a:t>write</a:t>
            </a:r>
          </a:p>
          <a:p>
            <a:pPr algn="ctr"/>
            <a:r>
              <a:rPr lang="en-US" sz="4000" dirty="0" smtClean="0"/>
              <a:t>Better by </a:t>
            </a:r>
            <a:r>
              <a:rPr lang="en-US" sz="4400" dirty="0" smtClean="0">
                <a:solidFill>
                  <a:schemeClr val="accent6">
                    <a:lumMod val="50000"/>
                  </a:schemeClr>
                </a:solidFill>
                <a:latin typeface="Brush Script MT" panose="03060802040406070304" pitchFamily="66" charset="0"/>
              </a:rPr>
              <a:t>reading</a:t>
            </a:r>
            <a:r>
              <a:rPr lang="en-US" sz="4000" dirty="0" smtClean="0"/>
              <a:t>.</a:t>
            </a:r>
          </a:p>
          <a:p>
            <a:pPr algn="ctr"/>
            <a:r>
              <a:rPr lang="en-US" sz="4000" dirty="0" smtClean="0"/>
              <a:t>You learn to </a:t>
            </a:r>
            <a:r>
              <a:rPr lang="en-US" sz="4400" dirty="0" smtClean="0">
                <a:solidFill>
                  <a:srgbClr val="00B050"/>
                </a:solidFill>
                <a:latin typeface="Brush Script MT" panose="03060802040406070304" pitchFamily="66" charset="0"/>
              </a:rPr>
              <a:t>read </a:t>
            </a:r>
          </a:p>
          <a:p>
            <a:pPr algn="ctr"/>
            <a:r>
              <a:rPr lang="en-US" sz="4000" dirty="0" smtClean="0"/>
              <a:t>better by </a:t>
            </a:r>
            <a:r>
              <a:rPr lang="en-US" sz="4400" dirty="0" smtClean="0">
                <a:solidFill>
                  <a:srgbClr val="FF0000"/>
                </a:solidFill>
                <a:latin typeface="Brush Script MT" panose="03060802040406070304" pitchFamily="66" charset="0"/>
              </a:rPr>
              <a:t>writing</a:t>
            </a:r>
            <a:r>
              <a:rPr lang="en-US" sz="4000" dirty="0" smtClean="0"/>
              <a:t>.</a:t>
            </a:r>
          </a:p>
          <a:p>
            <a:pPr algn="ctr"/>
            <a:r>
              <a:rPr lang="en-US" sz="4000" dirty="0" smtClean="0"/>
              <a:t>Reading and writing </a:t>
            </a:r>
            <a:r>
              <a:rPr lang="en-US" sz="4400" dirty="0" smtClean="0">
                <a:solidFill>
                  <a:schemeClr val="tx2">
                    <a:lumMod val="75000"/>
                  </a:schemeClr>
                </a:solidFill>
                <a:latin typeface="Brush Script MT" panose="03060802040406070304" pitchFamily="66" charset="0"/>
              </a:rPr>
              <a:t>work </a:t>
            </a:r>
          </a:p>
          <a:p>
            <a:pPr algn="ctr"/>
            <a:r>
              <a:rPr lang="en-US" sz="4400" dirty="0" smtClean="0">
                <a:solidFill>
                  <a:schemeClr val="tx2">
                    <a:lumMod val="75000"/>
                  </a:schemeClr>
                </a:solidFill>
                <a:latin typeface="Brush Script MT" panose="03060802040406070304" pitchFamily="66" charset="0"/>
              </a:rPr>
              <a:t>Together</a:t>
            </a:r>
            <a:r>
              <a:rPr lang="en-US" sz="4000" dirty="0" smtClean="0">
                <a:latin typeface="Brush Script MT" panose="03060802040406070304" pitchFamily="66" charset="0"/>
              </a:rPr>
              <a:t> </a:t>
            </a:r>
            <a:r>
              <a:rPr lang="en-US" sz="4000" dirty="0" smtClean="0"/>
              <a:t>to improve your</a:t>
            </a:r>
          </a:p>
          <a:p>
            <a:pPr algn="ctr"/>
            <a:r>
              <a:rPr lang="en-US" sz="4000" dirty="0" smtClean="0"/>
              <a:t>Ability to </a:t>
            </a:r>
            <a:r>
              <a:rPr lang="en-US" sz="4400" dirty="0" smtClean="0">
                <a:solidFill>
                  <a:srgbClr val="00B0F0"/>
                </a:solidFill>
                <a:latin typeface="Brush Script MT" panose="03060802040406070304" pitchFamily="66" charset="0"/>
              </a:rPr>
              <a:t>think</a:t>
            </a:r>
            <a:r>
              <a:rPr lang="en-US" sz="4000" dirty="0" smtClean="0"/>
              <a:t>!</a:t>
            </a:r>
            <a:endParaRPr lang="en-US" sz="4000" dirty="0"/>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452255" cy="700924"/>
          </a:xfrm>
          <a:prstGeom prst="rect">
            <a:avLst/>
          </a:prstGeom>
        </p:spPr>
      </p:pic>
    </p:spTree>
    <p:extLst>
      <p:ext uri="{BB962C8B-B14F-4D97-AF65-F5344CB8AC3E}">
        <p14:creationId xmlns:p14="http://schemas.microsoft.com/office/powerpoint/2010/main" xmlns="" val="3260125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2323792048"/>
              </p:ext>
            </p:extLst>
          </p:nvPr>
        </p:nvGraphicFramePr>
        <p:xfrm>
          <a:off x="1189822" y="1447800"/>
          <a:ext cx="6430178" cy="4399280"/>
        </p:xfrm>
        <a:graphic>
          <a:graphicData uri="http://schemas.openxmlformats.org/drawingml/2006/table">
            <a:tbl>
              <a:tblPr firstRow="1" bandRow="1">
                <a:tableStyleId>{5C22544A-7EE6-4342-B048-85BDC9FD1C3A}</a:tableStyleId>
              </a:tblPr>
              <a:tblGrid>
                <a:gridCol w="3215089"/>
                <a:gridCol w="3215089"/>
              </a:tblGrid>
              <a:tr h="2303676">
                <a:tc>
                  <a:txBody>
                    <a:bodyPr/>
                    <a:lstStyle/>
                    <a:p>
                      <a:r>
                        <a:rPr lang="en-US" sz="4000" dirty="0" smtClean="0"/>
                        <a:t>WHEN YOU CANNOT THINK: </a:t>
                      </a:r>
                      <a:r>
                        <a:rPr lang="en-US" sz="4000" b="1" dirty="0" smtClean="0">
                          <a:solidFill>
                            <a:srgbClr val="FFC000"/>
                          </a:solidFill>
                        </a:rPr>
                        <a:t>WRITE</a:t>
                      </a:r>
                      <a:endParaRPr lang="en-US" sz="4000" b="1" dirty="0">
                        <a:solidFill>
                          <a:srgbClr val="FFC000"/>
                        </a:solidFill>
                      </a:endParaRPr>
                    </a:p>
                  </a:txBody>
                  <a:tcPr/>
                </a:tc>
                <a:tc>
                  <a:txBody>
                    <a:bodyPr/>
                    <a:lstStyle/>
                    <a:p>
                      <a:r>
                        <a:rPr lang="en-US" sz="4000" dirty="0" smtClean="0"/>
                        <a:t>WHEN YOU CANNOT SPEAK: </a:t>
                      </a:r>
                      <a:r>
                        <a:rPr lang="en-US" sz="4000" dirty="0" smtClean="0">
                          <a:solidFill>
                            <a:srgbClr val="FFC000"/>
                          </a:solidFill>
                        </a:rPr>
                        <a:t>WRITE</a:t>
                      </a:r>
                      <a:endParaRPr lang="en-US" sz="4000" dirty="0">
                        <a:solidFill>
                          <a:srgbClr val="FFC000"/>
                        </a:solidFill>
                      </a:endParaRPr>
                    </a:p>
                  </a:txBody>
                  <a:tcPr/>
                </a:tc>
              </a:tr>
              <a:tr h="2095604">
                <a:tc>
                  <a:txBody>
                    <a:bodyPr/>
                    <a:lstStyle/>
                    <a:p>
                      <a:r>
                        <a:rPr lang="en-US" sz="4000" dirty="0" smtClean="0"/>
                        <a:t>WHEN YOU CANNOT SLEEP: </a:t>
                      </a:r>
                      <a:r>
                        <a:rPr lang="en-US" sz="4000" b="1" dirty="0" smtClean="0">
                          <a:solidFill>
                            <a:srgbClr val="FF0000"/>
                          </a:solidFill>
                        </a:rPr>
                        <a:t>WRITE</a:t>
                      </a:r>
                      <a:endParaRPr lang="en-US" sz="4000" b="1" dirty="0">
                        <a:solidFill>
                          <a:srgbClr val="FF0000"/>
                        </a:solidFill>
                      </a:endParaRPr>
                    </a:p>
                  </a:txBody>
                  <a:tcPr/>
                </a:tc>
                <a:tc>
                  <a:txBody>
                    <a:bodyPr/>
                    <a:lstStyle/>
                    <a:p>
                      <a:r>
                        <a:rPr lang="en-US" sz="4000" dirty="0" smtClean="0"/>
                        <a:t>AND</a:t>
                      </a:r>
                      <a:r>
                        <a:rPr lang="en-US" sz="4000" baseline="0" dirty="0" smtClean="0"/>
                        <a:t> IF YOU CANNOT WRITE: </a:t>
                      </a:r>
                      <a:r>
                        <a:rPr lang="en-US" sz="4000" b="1" baseline="0" dirty="0" smtClean="0">
                          <a:solidFill>
                            <a:srgbClr val="FF0000"/>
                          </a:solidFill>
                        </a:rPr>
                        <a:t>READ</a:t>
                      </a:r>
                      <a:endParaRPr lang="en-US" sz="4000" b="1" dirty="0">
                        <a:solidFill>
                          <a:srgbClr val="FF0000"/>
                        </a:solidFill>
                      </a:endParaRPr>
                    </a:p>
                  </a:txBody>
                  <a:tcPr/>
                </a:tc>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1"/>
            <a:ext cx="2452255" cy="700924"/>
          </a:xfrm>
          <a:prstGeom prst="rect">
            <a:avLst/>
          </a:prstGeom>
        </p:spPr>
      </p:pic>
    </p:spTree>
    <p:extLst>
      <p:ext uri="{BB962C8B-B14F-4D97-AF65-F5344CB8AC3E}">
        <p14:creationId xmlns:p14="http://schemas.microsoft.com/office/powerpoint/2010/main" xmlns="" val="12446572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304800" y="3200400"/>
            <a:ext cx="5536858" cy="1143000"/>
          </a:xfrm>
        </p:spPr>
        <p:txBody>
          <a:bodyPr/>
          <a:lstStyle/>
          <a:p>
            <a:r>
              <a:rPr lang="en-US" dirty="0" smtClean="0"/>
              <a:t>Production Skills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452255" cy="72084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81600" y="2667000"/>
            <a:ext cx="2081213" cy="1997405"/>
          </a:xfrm>
          <a:prstGeom prst="rect">
            <a:avLst/>
          </a:prstGeom>
        </p:spPr>
      </p:pic>
    </p:spTree>
    <p:extLst>
      <p:ext uri="{BB962C8B-B14F-4D97-AF65-F5344CB8AC3E}">
        <p14:creationId xmlns:p14="http://schemas.microsoft.com/office/powerpoint/2010/main" xmlns="" val="41944874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7863" y="1828800"/>
            <a:ext cx="8077200" cy="4893647"/>
          </a:xfrm>
          <a:prstGeom prst="rect">
            <a:avLst/>
          </a:prstGeom>
        </p:spPr>
        <p:txBody>
          <a:bodyPr wrap="square">
            <a:spAutoFit/>
          </a:bodyPr>
          <a:lstStyle/>
          <a:p>
            <a:pPr algn="just"/>
            <a:r>
              <a:rPr lang="en-US" sz="2400" dirty="0"/>
              <a:t>Speaking skills are important for career success, but certainly not limited to one’s professional aspirations. Speaking skills can enhance one’s personal life, thereby bringing about the well-rounded growth we should all seek</a:t>
            </a:r>
            <a:r>
              <a:rPr lang="en-US" sz="2400" dirty="0" smtClean="0"/>
              <a:t>.</a:t>
            </a:r>
          </a:p>
          <a:p>
            <a:pPr algn="just"/>
            <a:endParaRPr lang="en-US" sz="1200" dirty="0"/>
          </a:p>
          <a:p>
            <a:pPr algn="just"/>
            <a:r>
              <a:rPr lang="en-US" sz="2400" dirty="0"/>
              <a:t>We need to promote this skill among our colleagues and persuade more environmental health professionals to actively participate in events and gatherings, get acquainted with the idea of participation, be willing to share their thoughts, and contribute in any way possible. To enunciate well, perform professionally, and satisfy an audience, one should become familiar with the elements of communication and use them in one's presentations. </a:t>
            </a:r>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0" y="143378"/>
            <a:ext cx="2680855" cy="700924"/>
          </a:xfrm>
          <a:prstGeom prst="rect">
            <a:avLst/>
          </a:prstGeom>
        </p:spPr>
      </p:pic>
      <p:sp>
        <p:nvSpPr>
          <p:cNvPr id="4" name="Rectangle 3"/>
          <p:cNvSpPr/>
          <p:nvPr/>
        </p:nvSpPr>
        <p:spPr>
          <a:xfrm>
            <a:off x="617863" y="1371600"/>
            <a:ext cx="6400800" cy="523220"/>
          </a:xfrm>
          <a:prstGeom prst="rect">
            <a:avLst/>
          </a:prstGeom>
        </p:spPr>
        <p:txBody>
          <a:bodyPr wrap="square">
            <a:spAutoFit/>
          </a:bodyPr>
          <a:lstStyle/>
          <a:p>
            <a:r>
              <a:rPr lang="en-US" sz="2800" b="1" dirty="0" smtClean="0"/>
              <a:t>Importance of Speaking Skills</a:t>
            </a:r>
            <a:endParaRPr lang="en-US" sz="2800" b="1"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l="12934" t="51672" r="12934"/>
          <a:stretch/>
        </p:blipFill>
        <p:spPr>
          <a:xfrm>
            <a:off x="5723262" y="738049"/>
            <a:ext cx="2590801" cy="1143000"/>
          </a:xfrm>
          <a:prstGeom prst="rect">
            <a:avLst/>
          </a:prstGeom>
        </p:spPr>
      </p:pic>
    </p:spTree>
    <p:extLst>
      <p:ext uri="{BB962C8B-B14F-4D97-AF65-F5344CB8AC3E}">
        <p14:creationId xmlns:p14="http://schemas.microsoft.com/office/powerpoint/2010/main" xmlns="" val="22502500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3657600" cy="1143000"/>
          </a:xfrm>
        </p:spPr>
        <p:txBody>
          <a:bodyPr>
            <a:normAutofit/>
          </a:bodyPr>
          <a:lstStyle/>
          <a:p>
            <a:r>
              <a:rPr lang="en-US" sz="4000" dirty="0" smtClean="0"/>
              <a:t>How To Develop</a:t>
            </a:r>
            <a:endParaRPr lang="en-US" sz="4000" dirty="0"/>
          </a:p>
        </p:txBody>
      </p:sp>
      <p:sp>
        <p:nvSpPr>
          <p:cNvPr id="3" name="Content Placeholder 2"/>
          <p:cNvSpPr>
            <a:spLocks noGrp="1"/>
          </p:cNvSpPr>
          <p:nvPr>
            <p:ph idx="1"/>
          </p:nvPr>
        </p:nvSpPr>
        <p:spPr>
          <a:xfrm>
            <a:off x="457200" y="3352801"/>
            <a:ext cx="8534400" cy="1752600"/>
          </a:xfrm>
        </p:spPr>
        <p:txBody>
          <a:bodyPr/>
          <a:lstStyle/>
          <a:p>
            <a:pPr marL="0" indent="0">
              <a:buNone/>
            </a:pPr>
            <a:r>
              <a:rPr lang="en-US" dirty="0" smtClean="0"/>
              <a:t>To develop this skill, the employee need intensive </a:t>
            </a:r>
            <a:r>
              <a:rPr lang="en-US" b="1" u="sng" dirty="0" smtClean="0">
                <a:solidFill>
                  <a:srgbClr val="FF0000"/>
                </a:solidFill>
              </a:rPr>
              <a:t>PRACTICE</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0" y="304800"/>
            <a:ext cx="2680855" cy="70092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xmlns="" val="0"/>
              </a:ext>
            </a:extLst>
          </a:blip>
          <a:srcRect t="32610" b="25099"/>
          <a:stretch/>
        </p:blipFill>
        <p:spPr>
          <a:xfrm>
            <a:off x="4130406" y="1981200"/>
            <a:ext cx="2498993" cy="1143000"/>
          </a:xfrm>
          <a:prstGeom prst="rect">
            <a:avLst/>
          </a:prstGeom>
        </p:spPr>
      </p:pic>
    </p:spTree>
    <p:extLst>
      <p:ext uri="{BB962C8B-B14F-4D97-AF65-F5344CB8AC3E}">
        <p14:creationId xmlns:p14="http://schemas.microsoft.com/office/powerpoint/2010/main" xmlns="" val="2192663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1" y="143378"/>
            <a:ext cx="2590800" cy="700924"/>
          </a:xfrm>
          <a:prstGeom prst="rect">
            <a:avLst/>
          </a:prstGeom>
        </p:spPr>
      </p:pic>
      <p:sp>
        <p:nvSpPr>
          <p:cNvPr id="5" name="TextBox 4"/>
          <p:cNvSpPr txBox="1"/>
          <p:nvPr/>
        </p:nvSpPr>
        <p:spPr>
          <a:xfrm>
            <a:off x="789879" y="3200400"/>
            <a:ext cx="7467600" cy="2308324"/>
          </a:xfrm>
          <a:prstGeom prst="rect">
            <a:avLst/>
          </a:prstGeom>
          <a:noFill/>
        </p:spPr>
        <p:txBody>
          <a:bodyPr wrap="square" rtlCol="0">
            <a:spAutoFit/>
          </a:bodyPr>
          <a:lstStyle/>
          <a:p>
            <a:r>
              <a:rPr lang="en-US" sz="2400" b="1" dirty="0" smtClean="0"/>
              <a:t>WHY SHOULD YOU IMPROVE YOUR SPEAKING SKILLS?</a:t>
            </a:r>
          </a:p>
          <a:p>
            <a:endParaRPr lang="en-US" sz="2400" b="1" dirty="0"/>
          </a:p>
          <a:p>
            <a:pPr marL="342900" indent="-342900">
              <a:buFont typeface="Arial" panose="020B0604020202020204" pitchFamily="34" charset="0"/>
              <a:buChar char="•"/>
            </a:pPr>
            <a:r>
              <a:rPr lang="en-US" sz="2400" dirty="0" smtClean="0"/>
              <a:t>Increased confidence</a:t>
            </a:r>
          </a:p>
          <a:p>
            <a:pPr marL="342900" indent="-342900">
              <a:buFont typeface="Arial" panose="020B0604020202020204" pitchFamily="34" charset="0"/>
              <a:buChar char="•"/>
            </a:pPr>
            <a:r>
              <a:rPr lang="en-US" sz="2400" dirty="0" smtClean="0"/>
              <a:t>Improved self-esteem</a:t>
            </a:r>
          </a:p>
          <a:p>
            <a:pPr marL="342900" indent="-342900">
              <a:buFont typeface="Arial" panose="020B0604020202020204" pitchFamily="34" charset="0"/>
              <a:buChar char="•"/>
            </a:pPr>
            <a:r>
              <a:rPr lang="en-US" sz="2400" dirty="0" smtClean="0"/>
              <a:t>Better overall communication</a:t>
            </a:r>
          </a:p>
          <a:p>
            <a:pPr marL="342900" indent="-342900">
              <a:buFont typeface="Arial" panose="020B0604020202020204" pitchFamily="34" charset="0"/>
              <a:buChar char="•"/>
            </a:pPr>
            <a:r>
              <a:rPr lang="en-US" sz="2400" dirty="0" smtClean="0"/>
              <a:t>Advance your career</a:t>
            </a:r>
            <a:endParaRPr lang="en-US" sz="2400" dirty="0"/>
          </a:p>
        </p:txBody>
      </p: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51305" y="1051701"/>
            <a:ext cx="3075878" cy="2148699"/>
          </a:xfrm>
          <a:prstGeom prst="rect">
            <a:avLst/>
          </a:prstGeom>
        </p:spPr>
      </p:pic>
    </p:spTree>
    <p:extLst>
      <p:ext uri="{BB962C8B-B14F-4D97-AF65-F5344CB8AC3E}">
        <p14:creationId xmlns:p14="http://schemas.microsoft.com/office/powerpoint/2010/main" xmlns="" val="19955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2571319"/>
            <a:ext cx="6400800" cy="369332"/>
          </a:xfrm>
          <a:prstGeom prst="rect">
            <a:avLst/>
          </a:prstGeom>
        </p:spPr>
        <p:txBody>
          <a:bodyPr wrap="square">
            <a:spAutoFit/>
          </a:bodyPr>
          <a:lstStyle/>
          <a:p>
            <a:r>
              <a:rPr lang="en-US" b="1" dirty="0"/>
              <a:t>How to improve your English speaking skills (by yourself) </a:t>
            </a:r>
          </a:p>
        </p:txBody>
      </p:sp>
      <p:sp>
        <p:nvSpPr>
          <p:cNvPr id="6" name="Rectangle 5"/>
          <p:cNvSpPr/>
          <p:nvPr/>
        </p:nvSpPr>
        <p:spPr>
          <a:xfrm>
            <a:off x="1447800" y="2940651"/>
            <a:ext cx="6400800" cy="369332"/>
          </a:xfrm>
          <a:prstGeom prst="rect">
            <a:avLst/>
          </a:prstGeom>
        </p:spPr>
        <p:txBody>
          <a:bodyPr wrap="square">
            <a:spAutoFit/>
          </a:bodyPr>
          <a:lstStyle/>
          <a:p>
            <a:r>
              <a:rPr lang="en-US" dirty="0"/>
              <a:t>https://www.youtube.com/watch?v=EK-S1dj6QK8</a:t>
            </a:r>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1" y="143378"/>
            <a:ext cx="2590800" cy="700924"/>
          </a:xfrm>
          <a:prstGeom prst="rect">
            <a:avLst/>
          </a:prstGeom>
        </p:spPr>
      </p:pic>
      <p:sp>
        <p:nvSpPr>
          <p:cNvPr id="8" name="Title 1"/>
          <p:cNvSpPr txBox="1">
            <a:spLocks/>
          </p:cNvSpPr>
          <p:nvPr/>
        </p:nvSpPr>
        <p:spPr>
          <a:xfrm>
            <a:off x="533400" y="1825354"/>
            <a:ext cx="3505200" cy="950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C00000"/>
                </a:solidFill>
              </a:rPr>
              <a:t>Watch Video</a:t>
            </a:r>
            <a:endParaRPr lang="en-US" sz="2400" b="1" dirty="0">
              <a:solidFill>
                <a:srgbClr val="C00000"/>
              </a:solidFill>
            </a:endParaRPr>
          </a:p>
        </p:txBody>
      </p:sp>
    </p:spTree>
    <p:extLst>
      <p:ext uri="{BB962C8B-B14F-4D97-AF65-F5344CB8AC3E}">
        <p14:creationId xmlns:p14="http://schemas.microsoft.com/office/powerpoint/2010/main" xmlns="" val="15557645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089819"/>
          </a:xfrm>
        </p:spPr>
        <p:txBody>
          <a:bodyPr>
            <a:normAutofit fontScale="90000"/>
          </a:bodyPr>
          <a:lstStyle/>
          <a:p>
            <a:r>
              <a:rPr lang="en-US" sz="2200" b="1" dirty="0"/>
              <a:t>How to Improve Your English Pronunciation (The First Thing You Must Do) </a:t>
            </a:r>
            <a:r>
              <a:rPr lang="en-US" b="1" dirty="0"/>
              <a:t/>
            </a:r>
            <a:br>
              <a:rPr lang="en-US" b="1" dirty="0"/>
            </a:br>
            <a:endParaRPr lang="en-US" dirty="0"/>
          </a:p>
        </p:txBody>
      </p:sp>
      <p:sp>
        <p:nvSpPr>
          <p:cNvPr id="3" name="Content Placeholder 2"/>
          <p:cNvSpPr>
            <a:spLocks noGrp="1"/>
          </p:cNvSpPr>
          <p:nvPr>
            <p:ph idx="1"/>
          </p:nvPr>
        </p:nvSpPr>
        <p:spPr>
          <a:xfrm>
            <a:off x="457200" y="3045445"/>
            <a:ext cx="8229600" cy="457200"/>
          </a:xfrm>
        </p:spPr>
        <p:txBody>
          <a:bodyPr>
            <a:normAutofit/>
          </a:bodyPr>
          <a:lstStyle/>
          <a:p>
            <a:pPr marL="0" indent="0">
              <a:buNone/>
            </a:pPr>
            <a:r>
              <a:rPr lang="en-US" sz="1800" dirty="0"/>
              <a:t>https://www.youtube.com/watch?v=5l-fo-d0gt8</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1" y="143378"/>
            <a:ext cx="2590800" cy="700924"/>
          </a:xfrm>
          <a:prstGeom prst="rect">
            <a:avLst/>
          </a:prstGeom>
        </p:spPr>
      </p:pic>
      <p:sp>
        <p:nvSpPr>
          <p:cNvPr id="5" name="Title 1"/>
          <p:cNvSpPr txBox="1">
            <a:spLocks/>
          </p:cNvSpPr>
          <p:nvPr/>
        </p:nvSpPr>
        <p:spPr>
          <a:xfrm>
            <a:off x="-381000" y="2095333"/>
            <a:ext cx="3505200" cy="80026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C00000"/>
                </a:solidFill>
              </a:rPr>
              <a:t>Watch Video</a:t>
            </a:r>
            <a:endParaRPr lang="en-US" sz="2400" b="1" dirty="0">
              <a:solidFill>
                <a:srgbClr val="C00000"/>
              </a:solidFill>
            </a:endParaRPr>
          </a:p>
        </p:txBody>
      </p:sp>
    </p:spTree>
    <p:extLst>
      <p:ext uri="{BB962C8B-B14F-4D97-AF65-F5344CB8AC3E}">
        <p14:creationId xmlns:p14="http://schemas.microsoft.com/office/powerpoint/2010/main" xmlns="" val="6694525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1" y="143378"/>
            <a:ext cx="2590800" cy="700924"/>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1001" y="295778"/>
            <a:ext cx="2590800" cy="70092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846025" y="1905000"/>
            <a:ext cx="3486150" cy="3397519"/>
          </a:xfrm>
          <a:prstGeom prst="rect">
            <a:avLst/>
          </a:prstGeom>
        </p:spPr>
      </p:pic>
    </p:spTree>
    <p:extLst>
      <p:ext uri="{BB962C8B-B14F-4D97-AF65-F5344CB8AC3E}">
        <p14:creationId xmlns:p14="http://schemas.microsoft.com/office/powerpoint/2010/main" xmlns="" val="7715394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1" y="143378"/>
            <a:ext cx="2590800" cy="700924"/>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xmlns="" val="0"/>
              </a:ext>
            </a:extLst>
          </a:blip>
          <a:srcRect b="10937"/>
          <a:stretch/>
        </p:blipFill>
        <p:spPr>
          <a:xfrm>
            <a:off x="2590800" y="1219200"/>
            <a:ext cx="3901440" cy="5212080"/>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1001" y="295778"/>
            <a:ext cx="2590800" cy="700924"/>
          </a:xfrm>
          <a:prstGeom prst="rect">
            <a:avLst/>
          </a:prstGeom>
        </p:spPr>
      </p:pic>
    </p:spTree>
    <p:extLst>
      <p:ext uri="{BB962C8B-B14F-4D97-AF65-F5344CB8AC3E}">
        <p14:creationId xmlns:p14="http://schemas.microsoft.com/office/powerpoint/2010/main" xmlns="" val="27462571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299855" cy="720847"/>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l="2795" t="7025" r="2795" b="7025"/>
          <a:stretch/>
        </p:blipFill>
        <p:spPr>
          <a:xfrm>
            <a:off x="3124200" y="2438399"/>
            <a:ext cx="2895600" cy="1981201"/>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4745" y="228600"/>
            <a:ext cx="2376055" cy="720847"/>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t="-657" b="-1"/>
          <a:stretch/>
        </p:blipFill>
        <p:spPr>
          <a:xfrm>
            <a:off x="1372476" y="1143000"/>
            <a:ext cx="6506379" cy="4911847"/>
          </a:xfrm>
          <a:prstGeom prst="rect">
            <a:avLst/>
          </a:prstGeom>
        </p:spPr>
      </p:pic>
    </p:spTree>
    <p:extLst>
      <p:ext uri="{BB962C8B-B14F-4D97-AF65-F5344CB8AC3E}">
        <p14:creationId xmlns:p14="http://schemas.microsoft.com/office/powerpoint/2010/main" xmlns="" val="1082479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1320</TotalTime>
  <Words>1115</Words>
  <Application>Microsoft Office PowerPoint</Application>
  <PresentationFormat>On-screen Show (4:3)</PresentationFormat>
  <Paragraphs>141</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TRAINING COURSE:</vt:lpstr>
      <vt:lpstr>Slide 2</vt:lpstr>
      <vt:lpstr>Slide 3</vt:lpstr>
      <vt:lpstr>Slide 4</vt:lpstr>
      <vt:lpstr>Slide 5</vt:lpstr>
      <vt:lpstr>Comprehension Skills -</vt:lpstr>
      <vt:lpstr>Slide 7</vt:lpstr>
      <vt:lpstr>Slide 8</vt:lpstr>
      <vt:lpstr>Slide 9</vt:lpstr>
      <vt:lpstr>Slide 10</vt:lpstr>
      <vt:lpstr>Slide 11</vt:lpstr>
      <vt:lpstr>Comprehension Skills -</vt:lpstr>
      <vt:lpstr>Objective: Listening Skills</vt:lpstr>
      <vt:lpstr>Elements of Effective &amp; Active</vt:lpstr>
      <vt:lpstr>Effective and Active Listening</vt:lpstr>
      <vt:lpstr>Active Listening Skills</vt:lpstr>
      <vt:lpstr>Barriers to Effective Listening</vt:lpstr>
      <vt:lpstr>Listening Skills</vt:lpstr>
      <vt:lpstr>Slide 19</vt:lpstr>
      <vt:lpstr>Slide 20</vt:lpstr>
      <vt:lpstr>Slide 21</vt:lpstr>
      <vt:lpstr>Production Skills -</vt:lpstr>
      <vt:lpstr>Slide 23</vt:lpstr>
      <vt:lpstr>Slide 24</vt:lpstr>
      <vt:lpstr>Slide 25</vt:lpstr>
      <vt:lpstr>Slide 26</vt:lpstr>
      <vt:lpstr>Slide 27</vt:lpstr>
      <vt:lpstr>Slide 28</vt:lpstr>
      <vt:lpstr>Slide 29</vt:lpstr>
      <vt:lpstr>Slide 30</vt:lpstr>
      <vt:lpstr>Slide 31</vt:lpstr>
      <vt:lpstr>Production Skills -</vt:lpstr>
      <vt:lpstr>Slide 33</vt:lpstr>
      <vt:lpstr>How To Develop</vt:lpstr>
      <vt:lpstr>Slide 35</vt:lpstr>
      <vt:lpstr>Slide 36</vt:lpstr>
      <vt:lpstr>How to Improve Your English Pronunciation (The First Thing You Must Do)  </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dc:title>
  <dc:creator>IT</dc:creator>
  <cp:lastModifiedBy>NRL</cp:lastModifiedBy>
  <cp:revision>74</cp:revision>
  <dcterms:created xsi:type="dcterms:W3CDTF">2015-03-09T04:20:46Z</dcterms:created>
  <dcterms:modified xsi:type="dcterms:W3CDTF">2015-04-30T03:48:33Z</dcterms:modified>
</cp:coreProperties>
</file>