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750" r:id="rId1"/>
  </p:sldMasterIdLst>
  <p:sldIdLst>
    <p:sldId id="269" r:id="rId2"/>
    <p:sldId id="297" r:id="rId3"/>
    <p:sldId id="298" r:id="rId4"/>
    <p:sldId id="311" r:id="rId5"/>
    <p:sldId id="256" r:id="rId6"/>
    <p:sldId id="294" r:id="rId7"/>
    <p:sldId id="295" r:id="rId8"/>
    <p:sldId id="292" r:id="rId9"/>
    <p:sldId id="296" r:id="rId10"/>
    <p:sldId id="299" r:id="rId11"/>
    <p:sldId id="300" r:id="rId12"/>
    <p:sldId id="313" r:id="rId13"/>
    <p:sldId id="314" r:id="rId14"/>
    <p:sldId id="305" r:id="rId15"/>
    <p:sldId id="320" r:id="rId16"/>
    <p:sldId id="321" r:id="rId17"/>
    <p:sldId id="322" r:id="rId18"/>
    <p:sldId id="319" r:id="rId19"/>
    <p:sldId id="326" r:id="rId20"/>
    <p:sldId id="324" r:id="rId21"/>
    <p:sldId id="315" r:id="rId22"/>
    <p:sldId id="327" r:id="rId23"/>
    <p:sldId id="328" r:id="rId24"/>
    <p:sldId id="329" r:id="rId25"/>
    <p:sldId id="330" r:id="rId26"/>
    <p:sldId id="331" r:id="rId27"/>
    <p:sldId id="336" r:id="rId28"/>
    <p:sldId id="332" r:id="rId29"/>
    <p:sldId id="333" r:id="rId30"/>
    <p:sldId id="334" r:id="rId31"/>
    <p:sldId id="335" r:id="rId32"/>
    <p:sldId id="337" r:id="rId33"/>
    <p:sldId id="316" r:id="rId34"/>
    <p:sldId id="323" r:id="rId35"/>
    <p:sldId id="339" r:id="rId36"/>
    <p:sldId id="340" r:id="rId37"/>
    <p:sldId id="341" r:id="rId38"/>
    <p:sldId id="338" r:id="rId39"/>
    <p:sldId id="342" r:id="rId40"/>
    <p:sldId id="343" r:id="rId41"/>
    <p:sldId id="344" r:id="rId42"/>
    <p:sldId id="345" r:id="rId43"/>
    <p:sldId id="301" r:id="rId44"/>
    <p:sldId id="302" r:id="rId45"/>
    <p:sldId id="325" r:id="rId46"/>
    <p:sldId id="346" r:id="rId47"/>
    <p:sldId id="347" r:id="rId48"/>
    <p:sldId id="348" r:id="rId49"/>
    <p:sldId id="349" r:id="rId50"/>
    <p:sldId id="350" r:id="rId51"/>
    <p:sldId id="351" r:id="rId52"/>
    <p:sldId id="352" r:id="rId53"/>
    <p:sldId id="353" r:id="rId54"/>
    <p:sldId id="354" r:id="rId55"/>
    <p:sldId id="355" r:id="rId56"/>
    <p:sldId id="356" r:id="rId57"/>
    <p:sldId id="357" r:id="rId58"/>
    <p:sldId id="303" r:id="rId59"/>
    <p:sldId id="358" r:id="rId60"/>
    <p:sldId id="317" r:id="rId61"/>
    <p:sldId id="360" r:id="rId62"/>
    <p:sldId id="359" r:id="rId63"/>
    <p:sldId id="361" r:id="rId64"/>
    <p:sldId id="318" r:id="rId65"/>
    <p:sldId id="312" r:id="rId66"/>
    <p:sldId id="286" r:id="rId67"/>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5" autoAdjust="0"/>
    <p:restoredTop sz="94660"/>
  </p:normalViewPr>
  <p:slideViewPr>
    <p:cSldViewPr snapToGrid="0">
      <p:cViewPr varScale="1">
        <p:scale>
          <a:sx n="68" d="100"/>
          <a:sy n="68" d="100"/>
        </p:scale>
        <p:origin x="78" y="7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6D009BF-307E-424A-85DE-C5FFF7CB09F2}" type="datetimeFigureOut">
              <a:rPr lang="en-US" smtClean="0"/>
              <a:t>7/30/2015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28CC2A-71CD-48AB-B887-DA16FB6C81C4}"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11907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6D009BF-307E-424A-85DE-C5FFF7CB09F2}" type="datetimeFigureOut">
              <a:rPr lang="en-US" smtClean="0"/>
              <a:t>7/30/2015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28CC2A-71CD-48AB-B887-DA16FB6C81C4}" type="slidenum">
              <a:rPr lang="en-US" smtClean="0"/>
              <a:t>‹#›</a:t>
            </a:fld>
            <a:endParaRPr lang="en-US"/>
          </a:p>
        </p:txBody>
      </p:sp>
    </p:spTree>
    <p:extLst>
      <p:ext uri="{BB962C8B-B14F-4D97-AF65-F5344CB8AC3E}">
        <p14:creationId xmlns:p14="http://schemas.microsoft.com/office/powerpoint/2010/main" val="4725431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6D009BF-307E-424A-85DE-C5FFF7CB09F2}" type="datetimeFigureOut">
              <a:rPr lang="en-US" smtClean="0"/>
              <a:t>7/30/2015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28CC2A-71CD-48AB-B887-DA16FB6C81C4}"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32553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6D009BF-307E-424A-85DE-C5FFF7CB09F2}" type="datetimeFigureOut">
              <a:rPr lang="en-US" smtClean="0"/>
              <a:t>7/30/2015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28CC2A-71CD-48AB-B887-DA16FB6C81C4}" type="slidenum">
              <a:rPr lang="en-US" smtClean="0"/>
              <a:t>‹#›</a:t>
            </a:fld>
            <a:endParaRPr lang="en-US"/>
          </a:p>
        </p:txBody>
      </p:sp>
    </p:spTree>
    <p:extLst>
      <p:ext uri="{BB962C8B-B14F-4D97-AF65-F5344CB8AC3E}">
        <p14:creationId xmlns:p14="http://schemas.microsoft.com/office/powerpoint/2010/main" val="27865802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6D009BF-307E-424A-85DE-C5FFF7CB09F2}" type="datetimeFigureOut">
              <a:rPr lang="en-US" smtClean="0"/>
              <a:t>7/30/2015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528CC2A-71CD-48AB-B887-DA16FB6C81C4}" type="slidenum">
              <a:rPr lang="en-US" smtClean="0"/>
              <a:t>‹#›</a:t>
            </a:fld>
            <a:endParaRPr lang="en-US"/>
          </a:p>
        </p:txBody>
      </p:sp>
    </p:spTree>
    <p:extLst>
      <p:ext uri="{BB962C8B-B14F-4D97-AF65-F5344CB8AC3E}">
        <p14:creationId xmlns:p14="http://schemas.microsoft.com/office/powerpoint/2010/main" val="3220352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6D009BF-307E-424A-85DE-C5FFF7CB09F2}" type="datetimeFigureOut">
              <a:rPr lang="en-US" smtClean="0"/>
              <a:t>7/30/2015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28CC2A-71CD-48AB-B887-DA16FB6C81C4}" type="slidenum">
              <a:rPr lang="en-US" smtClean="0"/>
              <a:t>‹#›</a:t>
            </a:fld>
            <a:endParaRPr lang="en-US"/>
          </a:p>
        </p:txBody>
      </p:sp>
    </p:spTree>
    <p:extLst>
      <p:ext uri="{BB962C8B-B14F-4D97-AF65-F5344CB8AC3E}">
        <p14:creationId xmlns:p14="http://schemas.microsoft.com/office/powerpoint/2010/main" val="1809782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06D009BF-307E-424A-85DE-C5FFF7CB09F2}" type="datetimeFigureOut">
              <a:rPr lang="en-US" smtClean="0"/>
              <a:t>7/30/2015</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0528CC2A-71CD-48AB-B887-DA16FB6C81C4}" type="slidenum">
              <a:rPr lang="en-US" smtClean="0"/>
              <a:t>‹#›</a:t>
            </a:fld>
            <a:endParaRPr lang="en-US"/>
          </a:p>
        </p:txBody>
      </p:sp>
    </p:spTree>
    <p:extLst>
      <p:ext uri="{BB962C8B-B14F-4D97-AF65-F5344CB8AC3E}">
        <p14:creationId xmlns:p14="http://schemas.microsoft.com/office/powerpoint/2010/main" val="9489689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06D009BF-307E-424A-85DE-C5FFF7CB09F2}" type="datetimeFigureOut">
              <a:rPr lang="en-US" smtClean="0"/>
              <a:t>7/30/2015</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0528CC2A-71CD-48AB-B887-DA16FB6C81C4}" type="slidenum">
              <a:rPr lang="en-US" smtClean="0"/>
              <a:t>‹#›</a:t>
            </a:fld>
            <a:endParaRPr lang="en-US"/>
          </a:p>
        </p:txBody>
      </p:sp>
    </p:spTree>
    <p:extLst>
      <p:ext uri="{BB962C8B-B14F-4D97-AF65-F5344CB8AC3E}">
        <p14:creationId xmlns:p14="http://schemas.microsoft.com/office/powerpoint/2010/main" val="3643387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D009BF-307E-424A-85DE-C5FFF7CB09F2}" type="datetimeFigureOut">
              <a:rPr lang="en-US" smtClean="0"/>
              <a:t>7/30/2015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28CC2A-71CD-48AB-B887-DA16FB6C81C4}" type="slidenum">
              <a:rPr lang="en-US" smtClean="0"/>
              <a:t>‹#›</a:t>
            </a:fld>
            <a:endParaRPr lang="en-US"/>
          </a:p>
        </p:txBody>
      </p:sp>
    </p:spTree>
    <p:extLst>
      <p:ext uri="{BB962C8B-B14F-4D97-AF65-F5344CB8AC3E}">
        <p14:creationId xmlns:p14="http://schemas.microsoft.com/office/powerpoint/2010/main" val="18497787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6D009BF-307E-424A-85DE-C5FFF7CB09F2}" type="datetimeFigureOut">
              <a:rPr lang="en-US" smtClean="0"/>
              <a:t>7/30/2015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28CC2A-71CD-48AB-B887-DA16FB6C81C4}" type="slidenum">
              <a:rPr lang="en-US" smtClean="0"/>
              <a:t>‹#›</a:t>
            </a:fld>
            <a:endParaRPr lang="en-US"/>
          </a:p>
        </p:txBody>
      </p:sp>
    </p:spTree>
    <p:extLst>
      <p:ext uri="{BB962C8B-B14F-4D97-AF65-F5344CB8AC3E}">
        <p14:creationId xmlns:p14="http://schemas.microsoft.com/office/powerpoint/2010/main" val="5071280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6D009BF-307E-424A-85DE-C5FFF7CB09F2}" type="datetimeFigureOut">
              <a:rPr lang="en-US" smtClean="0"/>
              <a:t>7/30/2015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28CC2A-71CD-48AB-B887-DA16FB6C81C4}" type="slidenum">
              <a:rPr lang="en-US" smtClean="0"/>
              <a:t>‹#›</a:t>
            </a:fld>
            <a:endParaRPr lang="en-US"/>
          </a:p>
        </p:txBody>
      </p:sp>
    </p:spTree>
    <p:extLst>
      <p:ext uri="{BB962C8B-B14F-4D97-AF65-F5344CB8AC3E}">
        <p14:creationId xmlns:p14="http://schemas.microsoft.com/office/powerpoint/2010/main" val="15179968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06D009BF-307E-424A-85DE-C5FFF7CB09F2}" type="datetimeFigureOut">
              <a:rPr lang="en-US" smtClean="0"/>
              <a:t>7/30/2015</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0528CC2A-71CD-48AB-B887-DA16FB6C81C4}"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1501400"/>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hyperlink" Target="http://grammar.about.com/od/tz/g/wordclassterm.htm" TargetMode="Externa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hyperlink" Target="http://grammar.about.com/od/pq/g/partsspeechterm.htm" TargetMode="External"/><Relationship Id="rId5" Type="http://schemas.openxmlformats.org/officeDocument/2006/relationships/hyperlink" Target="http://grammar.about.com/od/basicsentencegrammar/a/basicstructures.htm" TargetMode="Externa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4.jpeg"/></Relationships>
</file>

<file path=ppt/slides/_rels/slide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4.jpeg"/><Relationship Id="rId4" Type="http://schemas.openxmlformats.org/officeDocument/2006/relationships/hyperlink" Target="http://www.athabascau.ca/courses/engl/155/support/irregular_verbs.htm" TargetMode="External"/></Relationships>
</file>

<file path=ppt/slides/_rels/slide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4.jpeg"/></Relationships>
</file>

<file path=ppt/slides/_rels/slide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4.jpeg"/></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4.jpeg"/></Relationships>
</file>

<file path=ppt/slides/_rels/slide2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4.jpeg"/></Relationships>
</file>

<file path=ppt/slides/_rels/slide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4.jpeg"/></Relationships>
</file>

<file path=ppt/slides/_rels/slide2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4.jpeg"/></Relationships>
</file>

<file path=ppt/slides/_rels/slide2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4.jpeg"/></Relationships>
</file>

<file path=ppt/slides/_rels/slide3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4.jpeg"/></Relationships>
</file>

<file path=ppt/slides/_rels/slide3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4.jpeg"/></Relationships>
</file>

<file path=ppt/slides/_rels/slide3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4.jpeg"/></Relationships>
</file>

<file path=ppt/slides/_rels/slide3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3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3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3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3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3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3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4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4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4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4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4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4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4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4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4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4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5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5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5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5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5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5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5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5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5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5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6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6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6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6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6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20.png"/></Relationships>
</file>

<file path=ppt/slides/_rels/slide6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21.jpeg"/><Relationship Id="rId4" Type="http://schemas.openxmlformats.org/officeDocument/2006/relationships/image" Target="../media/image5.png"/></Relationships>
</file>

<file path=ppt/slides/_rels/slide6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14745" y="228600"/>
            <a:ext cx="2528455" cy="720847"/>
          </a:xfrm>
          <a:prstGeom prst="rect">
            <a:avLst/>
          </a:prstGeom>
        </p:spPr>
      </p:pic>
      <p:sp>
        <p:nvSpPr>
          <p:cNvPr id="3" name="Title 1"/>
          <p:cNvSpPr>
            <a:spLocks noGrp="1"/>
          </p:cNvSpPr>
          <p:nvPr>
            <p:ph type="ctrTitle"/>
          </p:nvPr>
        </p:nvSpPr>
        <p:spPr>
          <a:xfrm>
            <a:off x="2378413" y="1964797"/>
            <a:ext cx="7772400" cy="609599"/>
          </a:xfrm>
        </p:spPr>
        <p:txBody>
          <a:bodyPr>
            <a:normAutofit fontScale="90000"/>
          </a:bodyPr>
          <a:lstStyle/>
          <a:p>
            <a:pPr algn="ctr" eaLnBrk="1" hangingPunct="1"/>
            <a:r>
              <a:rPr lang="en-US" sz="4000" b="1" u="sng" dirty="0" smtClean="0">
                <a:latin typeface="+mn-lt"/>
              </a:rPr>
              <a:t>TOPIC</a:t>
            </a:r>
            <a:endParaRPr sz="4000" b="1" u="sng" dirty="0" smtClean="0">
              <a:latin typeface="+mn-lt"/>
            </a:endParaRPr>
          </a:p>
        </p:txBody>
      </p:sp>
      <p:pic>
        <p:nvPicPr>
          <p:cNvPr id="1026" name="Picture 2" descr="http://www.belajaringgris.net/wp-content/uploads/2010/12/parts-of-speech.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73800" y="3049735"/>
            <a:ext cx="5381625" cy="22955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09221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14745" y="228600"/>
            <a:ext cx="2528455" cy="720847"/>
          </a:xfrm>
          <a:prstGeom prst="rect">
            <a:avLst/>
          </a:prstGeom>
        </p:spPr>
      </p:pic>
      <p:sp>
        <p:nvSpPr>
          <p:cNvPr id="2" name="Rectangle 1"/>
          <p:cNvSpPr/>
          <p:nvPr/>
        </p:nvSpPr>
        <p:spPr>
          <a:xfrm>
            <a:off x="1127690" y="2818513"/>
            <a:ext cx="9843247" cy="2308324"/>
          </a:xfrm>
          <a:prstGeom prst="rect">
            <a:avLst/>
          </a:prstGeom>
        </p:spPr>
        <p:txBody>
          <a:bodyPr wrap="square">
            <a:spAutoFit/>
          </a:bodyPr>
          <a:lstStyle/>
          <a:p>
            <a:pPr algn="just"/>
            <a:r>
              <a:rPr lang="en-US" sz="2400" dirty="0" smtClean="0"/>
              <a:t>All </a:t>
            </a:r>
            <a:r>
              <a:rPr lang="en-US" sz="2400" dirty="0"/>
              <a:t>words in the English language can be classified as one of the eight different parts of speech.  Understanding the different parts of speech is important in understanding how words can and should be joined together to make sentences that are both grammatically correct and readable.  An understanding of the parts of speech is also important for knowing how to correctly punctuate sentences.</a:t>
            </a:r>
            <a:r>
              <a:rPr lang="en-US" dirty="0"/>
              <a:t> </a:t>
            </a:r>
          </a:p>
        </p:txBody>
      </p:sp>
      <p:pic>
        <p:nvPicPr>
          <p:cNvPr id="7170" name="Picture 2" descr="http://www.teflicious.com/wp-content/uploads/2014/05/Wordle-Parts-of-Speech.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84341" y="358463"/>
            <a:ext cx="2256118" cy="118196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www.proprofs.com/quiz-school/topic_images/p18nb1bkmt6cab12tb21d3f13pa3.jpg"/>
          <p:cNvPicPr>
            <a:picLocks noChangeAspect="1" noChangeArrowheads="1"/>
          </p:cNvPicPr>
          <p:nvPr/>
        </p:nvPicPr>
        <p:blipFill rotWithShape="1">
          <a:blip r:embed="rId5">
            <a:extLst>
              <a:ext uri="{28A0092B-C50C-407E-A947-70E740481C1C}">
                <a14:useLocalDpi xmlns:a14="http://schemas.microsoft.com/office/drawing/2010/main" val="0"/>
              </a:ext>
            </a:extLst>
          </a:blip>
          <a:srcRect t="34932" b="36960"/>
          <a:stretch/>
        </p:blipFill>
        <p:spPr bwMode="auto">
          <a:xfrm>
            <a:off x="351486" y="2053150"/>
            <a:ext cx="5287088" cy="7442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66579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14745" y="228600"/>
            <a:ext cx="2528455" cy="720847"/>
          </a:xfrm>
          <a:prstGeom prst="rect">
            <a:avLst/>
          </a:prstGeom>
        </p:spPr>
      </p:pic>
      <p:pic>
        <p:nvPicPr>
          <p:cNvPr id="3" name="Picture 2" descr="http://www.teflicious.com/wp-content/uploads/2014/05/Wordle-Parts-of-Speech.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84341" y="358463"/>
            <a:ext cx="2256118" cy="1181967"/>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063256" y="2984190"/>
            <a:ext cx="9994605" cy="2053639"/>
          </a:xfrm>
          <a:prstGeom prst="rect">
            <a:avLst/>
          </a:prstGeom>
        </p:spPr>
        <p:txBody>
          <a:bodyPr wrap="square">
            <a:spAutoFit/>
          </a:bodyPr>
          <a:lstStyle/>
          <a:p>
            <a:pPr algn="just">
              <a:lnSpc>
                <a:spcPct val="107000"/>
              </a:lnSpc>
              <a:spcAft>
                <a:spcPts val="800"/>
              </a:spcAft>
            </a:pPr>
            <a:r>
              <a:rPr lang="en-US" sz="2000" dirty="0">
                <a:ea typeface="Times New Roman" panose="02020603050405020304" pitchFamily="18" charset="0"/>
                <a:cs typeface="Times New Roman" panose="02020603050405020304" pitchFamily="18" charset="0"/>
              </a:rPr>
              <a:t>There are eight parts of speech in the English language: noun, pronoun, verb, adjective, adverb, preposition, conjunction, and interjection. The part of speech indicates how the word functions in meaning as well as grammatically within the sentence. An individual word can function as more than one part of speech when used in different circumstances. Understanding parts of speech is essential for determining the correct definition of a word when using the dictionary.</a:t>
            </a:r>
            <a:endParaRPr lang="en-US" dirty="0">
              <a:effectLst/>
              <a:ea typeface="Calibri" panose="020F0502020204030204" pitchFamily="34" charset="0"/>
              <a:cs typeface="Times New Roman" panose="02020603050405020304" pitchFamily="18" charset="0"/>
            </a:endParaRPr>
          </a:p>
        </p:txBody>
      </p:sp>
      <p:pic>
        <p:nvPicPr>
          <p:cNvPr id="1026" name="Picture 2" descr="http://www.proprofs.com/quiz-school/topic_images/p18nb1bkmt6cab12tb21d3f13pa3.jpg"/>
          <p:cNvPicPr>
            <a:picLocks noChangeAspect="1" noChangeArrowheads="1"/>
          </p:cNvPicPr>
          <p:nvPr/>
        </p:nvPicPr>
        <p:blipFill rotWithShape="1">
          <a:blip r:embed="rId5">
            <a:extLst>
              <a:ext uri="{28A0092B-C50C-407E-A947-70E740481C1C}">
                <a14:useLocalDpi xmlns:a14="http://schemas.microsoft.com/office/drawing/2010/main" val="0"/>
              </a:ext>
            </a:extLst>
          </a:blip>
          <a:srcRect t="34932" b="36960"/>
          <a:stretch/>
        </p:blipFill>
        <p:spPr bwMode="auto">
          <a:xfrm>
            <a:off x="309282" y="2239911"/>
            <a:ext cx="5287088" cy="7442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09737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14745" y="228600"/>
            <a:ext cx="2528455" cy="720847"/>
          </a:xfrm>
          <a:prstGeom prst="rect">
            <a:avLst/>
          </a:prstGeom>
        </p:spPr>
      </p:pic>
      <p:pic>
        <p:nvPicPr>
          <p:cNvPr id="3" name="Picture 2" descr="http://www.teflicious.com/wp-content/uploads/2014/05/Wordle-Parts-of-Speech.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84341" y="358463"/>
            <a:ext cx="2256118" cy="1181967"/>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49624" y="1540430"/>
            <a:ext cx="11255188" cy="5016758"/>
          </a:xfrm>
          <a:prstGeom prst="rect">
            <a:avLst/>
          </a:prstGeom>
        </p:spPr>
        <p:txBody>
          <a:bodyPr wrap="square">
            <a:spAutoFit/>
          </a:bodyPr>
          <a:lstStyle/>
          <a:p>
            <a:pPr algn="just"/>
            <a:r>
              <a:rPr lang="en-US" sz="2400" dirty="0">
                <a:ea typeface="Times New Roman" panose="02020603050405020304" pitchFamily="18" charset="0"/>
              </a:rPr>
              <a:t>One way to begin studying </a:t>
            </a:r>
            <a:r>
              <a:rPr lang="en-US" sz="2400" u="sng" dirty="0">
                <a:solidFill>
                  <a:srgbClr val="0563C1"/>
                </a:solidFill>
                <a:ea typeface="Times New Roman" panose="02020603050405020304" pitchFamily="18" charset="0"/>
                <a:hlinkClick r:id="rId5"/>
              </a:rPr>
              <a:t>basic sentence structures</a:t>
            </a:r>
            <a:r>
              <a:rPr lang="en-US" sz="2400" dirty="0">
                <a:ea typeface="Times New Roman" panose="02020603050405020304" pitchFamily="18" charset="0"/>
              </a:rPr>
              <a:t> in English is to identify the traditional </a:t>
            </a:r>
            <a:r>
              <a:rPr lang="en-US" sz="2400" u="sng" dirty="0">
                <a:solidFill>
                  <a:srgbClr val="0563C1"/>
                </a:solidFill>
                <a:ea typeface="Times New Roman" panose="02020603050405020304" pitchFamily="18" charset="0"/>
                <a:hlinkClick r:id="rId6"/>
              </a:rPr>
              <a:t>parts of speech</a:t>
            </a:r>
            <a:r>
              <a:rPr lang="en-US" sz="2400" dirty="0">
                <a:ea typeface="Times New Roman" panose="02020603050405020304" pitchFamily="18" charset="0"/>
              </a:rPr>
              <a:t> (also known as </a:t>
            </a:r>
            <a:r>
              <a:rPr lang="en-US" sz="2400" u="sng" dirty="0">
                <a:solidFill>
                  <a:srgbClr val="0563C1"/>
                </a:solidFill>
                <a:ea typeface="Times New Roman" panose="02020603050405020304" pitchFamily="18" charset="0"/>
                <a:hlinkClick r:id="rId7"/>
              </a:rPr>
              <a:t>word classes</a:t>
            </a:r>
            <a:r>
              <a:rPr lang="en-US" sz="2400" dirty="0">
                <a:ea typeface="Times New Roman" panose="02020603050405020304" pitchFamily="18" charset="0"/>
              </a:rPr>
              <a:t>). Here you'll learn the names and basic functions of these eight sentence parts</a:t>
            </a:r>
            <a:r>
              <a:rPr lang="en-US" sz="2400" dirty="0" smtClean="0">
                <a:ea typeface="Times New Roman" panose="02020603050405020304" pitchFamily="18" charset="0"/>
              </a:rPr>
              <a:t>.</a:t>
            </a:r>
          </a:p>
          <a:p>
            <a:pPr algn="just"/>
            <a:endParaRPr lang="en-US" sz="1200" dirty="0">
              <a:ea typeface="Times New Roman" panose="02020603050405020304" pitchFamily="18" charset="0"/>
            </a:endParaRPr>
          </a:p>
          <a:p>
            <a:pPr algn="just"/>
            <a:r>
              <a:rPr lang="en-US" sz="2400" dirty="0">
                <a:ea typeface="Times New Roman" panose="02020603050405020304" pitchFamily="18" charset="0"/>
              </a:rPr>
              <a:t>As you study the table below, note that only interjections ("Hooray!") have a habit of standing alone (or alongside complete sentences). The other parts of speech--nouns, pronouns, verbs, adjectives, adverbs, prepositions, and conjunctions-- come in many varieties and may appear just about anywhere in a sentence. To know for sure what part of speech a word is, we have to look not only at the word itself but also at its meaning, position, and use in a sentence</a:t>
            </a:r>
            <a:r>
              <a:rPr lang="en-US" sz="2400" dirty="0" smtClean="0">
                <a:ea typeface="Times New Roman" panose="02020603050405020304" pitchFamily="18" charset="0"/>
              </a:rPr>
              <a:t>.</a:t>
            </a:r>
          </a:p>
          <a:p>
            <a:pPr algn="just"/>
            <a:endParaRPr lang="en-US" sz="1400" dirty="0" smtClean="0">
              <a:ea typeface="Times New Roman" panose="02020603050405020304" pitchFamily="18" charset="0"/>
            </a:endParaRPr>
          </a:p>
          <a:p>
            <a:pPr algn="just"/>
            <a:r>
              <a:rPr lang="en-US" sz="2400" dirty="0" smtClean="0">
                <a:ea typeface="Times New Roman" panose="02020603050405020304" pitchFamily="18" charset="0"/>
              </a:rPr>
              <a:t>Don't </a:t>
            </a:r>
            <a:r>
              <a:rPr lang="en-US" sz="2400" dirty="0">
                <a:ea typeface="Times New Roman" panose="02020603050405020304" pitchFamily="18" charset="0"/>
              </a:rPr>
              <a:t>let this variety of meanings and uses discourage you. Keep in mind that learning the names of the basic parts of speech is just one way to understand how sentences are put together.</a:t>
            </a:r>
            <a:endParaRPr lang="en-US" sz="2400" dirty="0">
              <a:effectLst/>
              <a:ea typeface="Times New Roman" panose="02020603050405020304" pitchFamily="18" charset="0"/>
            </a:endParaRPr>
          </a:p>
        </p:txBody>
      </p:sp>
    </p:spTree>
    <p:extLst>
      <p:ext uri="{BB962C8B-B14F-4D97-AF65-F5344CB8AC3E}">
        <p14:creationId xmlns:p14="http://schemas.microsoft.com/office/powerpoint/2010/main" val="4552802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14745" y="228600"/>
            <a:ext cx="2528455" cy="720847"/>
          </a:xfrm>
          <a:prstGeom prst="rect">
            <a:avLst/>
          </a:prstGeom>
        </p:spPr>
      </p:pic>
      <p:pic>
        <p:nvPicPr>
          <p:cNvPr id="2" name="Picture 1"/>
          <p:cNvPicPr>
            <a:picLocks noChangeAspect="1"/>
          </p:cNvPicPr>
          <p:nvPr/>
        </p:nvPicPr>
        <p:blipFill>
          <a:blip r:embed="rId4"/>
          <a:stretch>
            <a:fillRect/>
          </a:stretch>
        </p:blipFill>
        <p:spPr>
          <a:xfrm>
            <a:off x="4276725" y="1890712"/>
            <a:ext cx="3638550" cy="3076575"/>
          </a:xfrm>
          <a:prstGeom prst="rect">
            <a:avLst/>
          </a:prstGeom>
        </p:spPr>
      </p:pic>
      <p:pic>
        <p:nvPicPr>
          <p:cNvPr id="7" name="Picture 2" descr="http://www.teflicious.com/wp-content/uploads/2014/05/Wordle-Parts-of-Speech.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184341" y="358463"/>
            <a:ext cx="2256118" cy="11819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95440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14745" y="228600"/>
            <a:ext cx="2528455" cy="720847"/>
          </a:xfrm>
          <a:prstGeom prst="rect">
            <a:avLst/>
          </a:prstGeom>
        </p:spPr>
      </p:pic>
      <p:pic>
        <p:nvPicPr>
          <p:cNvPr id="3076" name="Picture 4" descr="https://s-media-cache-ak0.pinimg.com/736x/ef/c9/f0/efc9f0521faf0c332f74551099f32f0b.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4682" y="1071468"/>
            <a:ext cx="7078942" cy="467335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www.teflicious.com/wp-content/uploads/2014/05/Wordle-Parts-of-Speech.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184341" y="358463"/>
            <a:ext cx="2256118" cy="11819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33749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14745" y="228600"/>
            <a:ext cx="2528455" cy="720847"/>
          </a:xfrm>
          <a:prstGeom prst="rect">
            <a:avLst/>
          </a:prstGeom>
        </p:spPr>
      </p:pic>
      <p:pic>
        <p:nvPicPr>
          <p:cNvPr id="4098" name="Picture 2" descr="https://newserintellects.files.wordpress.com/2013/03/table-parts-of-speech.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1199" y="1540430"/>
            <a:ext cx="5983142" cy="442646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www.teflicious.com/wp-content/uploads/2014/05/Wordle-Parts-of-Speech.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184341" y="358463"/>
            <a:ext cx="2256118" cy="11819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92297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14745" y="228600"/>
            <a:ext cx="2528455" cy="720847"/>
          </a:xfrm>
          <a:prstGeom prst="rect">
            <a:avLst/>
          </a:prstGeom>
        </p:spPr>
      </p:pic>
      <p:pic>
        <p:nvPicPr>
          <p:cNvPr id="5122" name="Picture 2" descr="http://docs.oracle.com/html/E24270_01/Content/Resources/Images/Diagrams/Parts%20of%20speech.png"/>
          <p:cNvPicPr>
            <a:picLocks noChangeAspect="1" noChangeArrowheads="1"/>
          </p:cNvPicPr>
          <p:nvPr/>
        </p:nvPicPr>
        <p:blipFill rotWithShape="1">
          <a:blip r:embed="rId4">
            <a:extLst>
              <a:ext uri="{28A0092B-C50C-407E-A947-70E740481C1C}">
                <a14:useLocalDpi xmlns:a14="http://schemas.microsoft.com/office/drawing/2010/main" val="0"/>
              </a:ext>
            </a:extLst>
          </a:blip>
          <a:srcRect l="866" t="804" r="74324" b="987"/>
          <a:stretch/>
        </p:blipFill>
        <p:spPr bwMode="auto">
          <a:xfrm>
            <a:off x="2398956" y="1382111"/>
            <a:ext cx="1258645" cy="491624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www.teflicious.com/wp-content/uploads/2014/05/Wordle-Parts-of-Speech.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184341" y="358463"/>
            <a:ext cx="2256118" cy="118196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657601" y="1499427"/>
            <a:ext cx="6062233" cy="523220"/>
          </a:xfrm>
          <a:prstGeom prst="rect">
            <a:avLst/>
          </a:prstGeom>
          <a:noFill/>
        </p:spPr>
        <p:txBody>
          <a:bodyPr wrap="square" rtlCol="0">
            <a:spAutoFit/>
          </a:bodyPr>
          <a:lstStyle/>
          <a:p>
            <a:r>
              <a:rPr lang="en-US" sz="1400" dirty="0" smtClean="0"/>
              <a:t>A noun is a naming word.  It names a person, place animal, thing or abstract idea. </a:t>
            </a:r>
          </a:p>
          <a:p>
            <a:r>
              <a:rPr lang="en-US" sz="1400" dirty="0" smtClean="0"/>
              <a:t>Examples: doctor, Sydney, cat ticket accident</a:t>
            </a:r>
            <a:endParaRPr lang="en-US" sz="1400" dirty="0"/>
          </a:p>
        </p:txBody>
      </p:sp>
      <p:sp>
        <p:nvSpPr>
          <p:cNvPr id="7" name="TextBox 6"/>
          <p:cNvSpPr txBox="1"/>
          <p:nvPr/>
        </p:nvSpPr>
        <p:spPr>
          <a:xfrm>
            <a:off x="3657601" y="2162341"/>
            <a:ext cx="6062233" cy="738664"/>
          </a:xfrm>
          <a:prstGeom prst="rect">
            <a:avLst/>
          </a:prstGeom>
          <a:noFill/>
        </p:spPr>
        <p:txBody>
          <a:bodyPr wrap="square" rtlCol="0">
            <a:spAutoFit/>
          </a:bodyPr>
          <a:lstStyle/>
          <a:p>
            <a:r>
              <a:rPr lang="en-US" sz="1400" dirty="0" smtClean="0"/>
              <a:t>A verb is a word which expresses an action [doing something] or a state [being something].</a:t>
            </a:r>
          </a:p>
          <a:p>
            <a:r>
              <a:rPr lang="en-US" sz="1400" dirty="0" smtClean="0"/>
              <a:t>Examples: run, sit, tall decide, be.</a:t>
            </a:r>
            <a:endParaRPr lang="en-US" sz="1400" dirty="0"/>
          </a:p>
        </p:txBody>
      </p:sp>
      <p:sp>
        <p:nvSpPr>
          <p:cNvPr id="8" name="TextBox 7"/>
          <p:cNvSpPr txBox="1"/>
          <p:nvPr/>
        </p:nvSpPr>
        <p:spPr>
          <a:xfrm>
            <a:off x="3657600" y="3063823"/>
            <a:ext cx="6062233" cy="738664"/>
          </a:xfrm>
          <a:prstGeom prst="rect">
            <a:avLst/>
          </a:prstGeom>
          <a:noFill/>
        </p:spPr>
        <p:txBody>
          <a:bodyPr wrap="square" rtlCol="0">
            <a:spAutoFit/>
          </a:bodyPr>
          <a:lstStyle/>
          <a:p>
            <a:r>
              <a:rPr lang="en-US" sz="1400" dirty="0" smtClean="0"/>
              <a:t>An adverb is a word that describes the verb.  It can indicate the manner, time or place of the action or state.  </a:t>
            </a:r>
          </a:p>
          <a:p>
            <a:r>
              <a:rPr lang="en-US" sz="1400" dirty="0" smtClean="0"/>
              <a:t>Examples: quickly, softly, previously, yesterday, often.</a:t>
            </a:r>
            <a:endParaRPr lang="en-US" sz="1400" dirty="0"/>
          </a:p>
        </p:txBody>
      </p:sp>
      <p:sp>
        <p:nvSpPr>
          <p:cNvPr id="9" name="TextBox 8"/>
          <p:cNvSpPr txBox="1"/>
          <p:nvPr/>
        </p:nvSpPr>
        <p:spPr>
          <a:xfrm>
            <a:off x="3657599" y="3965305"/>
            <a:ext cx="6062233" cy="738664"/>
          </a:xfrm>
          <a:prstGeom prst="rect">
            <a:avLst/>
          </a:prstGeom>
          <a:noFill/>
        </p:spPr>
        <p:txBody>
          <a:bodyPr wrap="square" rtlCol="0">
            <a:spAutoFit/>
          </a:bodyPr>
          <a:lstStyle/>
          <a:p>
            <a:r>
              <a:rPr lang="en-US" sz="1400" dirty="0" smtClean="0"/>
              <a:t>A pronoun is a word that takes the place of a noun.  It is usually used to avoid repetition of the noun.</a:t>
            </a:r>
          </a:p>
          <a:p>
            <a:r>
              <a:rPr lang="en-US" sz="1400" dirty="0" smtClean="0"/>
              <a:t>Examples: it, I he she, you, my him, us theirs</a:t>
            </a:r>
            <a:endParaRPr lang="en-US" sz="1400" dirty="0"/>
          </a:p>
        </p:txBody>
      </p:sp>
      <p:sp>
        <p:nvSpPr>
          <p:cNvPr id="10" name="TextBox 9"/>
          <p:cNvSpPr txBox="1"/>
          <p:nvPr/>
        </p:nvSpPr>
        <p:spPr>
          <a:xfrm>
            <a:off x="3657599" y="4843663"/>
            <a:ext cx="6062233" cy="523220"/>
          </a:xfrm>
          <a:prstGeom prst="rect">
            <a:avLst/>
          </a:prstGeom>
          <a:noFill/>
        </p:spPr>
        <p:txBody>
          <a:bodyPr wrap="square" rtlCol="0">
            <a:spAutoFit/>
          </a:bodyPr>
          <a:lstStyle/>
          <a:p>
            <a:r>
              <a:rPr lang="en-US" sz="1400" dirty="0" smtClean="0"/>
              <a:t>A conjunction is a word that links words or phrases together.</a:t>
            </a:r>
          </a:p>
          <a:p>
            <a:r>
              <a:rPr lang="en-US" sz="1400" dirty="0" smtClean="0"/>
              <a:t>Examples: and, or but, so because.</a:t>
            </a:r>
            <a:endParaRPr lang="en-US" sz="1400" dirty="0"/>
          </a:p>
        </p:txBody>
      </p:sp>
      <p:sp>
        <p:nvSpPr>
          <p:cNvPr id="11" name="TextBox 10"/>
          <p:cNvSpPr txBox="1"/>
          <p:nvPr/>
        </p:nvSpPr>
        <p:spPr>
          <a:xfrm>
            <a:off x="3657598" y="5745145"/>
            <a:ext cx="6062233" cy="523220"/>
          </a:xfrm>
          <a:prstGeom prst="rect">
            <a:avLst/>
          </a:prstGeom>
          <a:noFill/>
        </p:spPr>
        <p:txBody>
          <a:bodyPr wrap="square" rtlCol="0">
            <a:spAutoFit/>
          </a:bodyPr>
          <a:lstStyle/>
          <a:p>
            <a:r>
              <a:rPr lang="en-US" sz="1400" dirty="0" smtClean="0"/>
              <a:t>An article is a word that introduces a noun.  </a:t>
            </a:r>
          </a:p>
          <a:p>
            <a:r>
              <a:rPr lang="en-US" sz="1400" dirty="0" smtClean="0"/>
              <a:t>Examples: the, a an.</a:t>
            </a:r>
            <a:endParaRPr lang="en-US" sz="1400" dirty="0"/>
          </a:p>
        </p:txBody>
      </p:sp>
    </p:spTree>
    <p:extLst>
      <p:ext uri="{BB962C8B-B14F-4D97-AF65-F5344CB8AC3E}">
        <p14:creationId xmlns:p14="http://schemas.microsoft.com/office/powerpoint/2010/main" val="36923527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14745" y="228600"/>
            <a:ext cx="2528455" cy="720847"/>
          </a:xfrm>
          <a:prstGeom prst="rect">
            <a:avLst/>
          </a:prstGeom>
        </p:spPr>
      </p:pic>
      <p:pic>
        <p:nvPicPr>
          <p:cNvPr id="6146" name="Picture 2" descr="https://mcdn1.teacherspayteachers.com/thumbitem/Basic-Parts-of-Speech-Cards/original-255215-1.jpg"/>
          <p:cNvPicPr>
            <a:picLocks noChangeAspect="1" noChangeArrowheads="1"/>
          </p:cNvPicPr>
          <p:nvPr/>
        </p:nvPicPr>
        <p:blipFill rotWithShape="1">
          <a:blip r:embed="rId4">
            <a:extLst>
              <a:ext uri="{28A0092B-C50C-407E-A947-70E740481C1C}">
                <a14:useLocalDpi xmlns:a14="http://schemas.microsoft.com/office/drawing/2010/main" val="0"/>
              </a:ext>
            </a:extLst>
          </a:blip>
          <a:srcRect l="6817" t="15021" r="6272" b="8031"/>
          <a:stretch/>
        </p:blipFill>
        <p:spPr bwMode="auto">
          <a:xfrm>
            <a:off x="3792071" y="1815353"/>
            <a:ext cx="5217458" cy="356347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http://www.teflicious.com/wp-content/uploads/2014/05/Wordle-Parts-of-Speech.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184341" y="358463"/>
            <a:ext cx="2256118" cy="11819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47299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14745" y="228600"/>
            <a:ext cx="2528455" cy="720847"/>
          </a:xfrm>
          <a:prstGeom prst="rect">
            <a:avLst/>
          </a:prstGeom>
        </p:spPr>
      </p:pic>
      <p:sp>
        <p:nvSpPr>
          <p:cNvPr id="2" name="Rectangle 1"/>
          <p:cNvSpPr/>
          <p:nvPr/>
        </p:nvSpPr>
        <p:spPr>
          <a:xfrm>
            <a:off x="288047" y="2693251"/>
            <a:ext cx="11502334" cy="3433632"/>
          </a:xfrm>
          <a:prstGeom prst="rect">
            <a:avLst/>
          </a:prstGeom>
        </p:spPr>
        <p:txBody>
          <a:bodyPr wrap="square">
            <a:spAutoFit/>
          </a:bodyPr>
          <a:lstStyle/>
          <a:p>
            <a:pPr algn="just">
              <a:lnSpc>
                <a:spcPct val="107000"/>
              </a:lnSpc>
              <a:spcAft>
                <a:spcPts val="800"/>
              </a:spcAft>
            </a:pPr>
            <a:r>
              <a:rPr lang="en-US" sz="2000" b="1" dirty="0">
                <a:ea typeface="Times New Roman" panose="02020603050405020304" pitchFamily="18" charset="0"/>
                <a:cs typeface="Times New Roman" panose="02020603050405020304" pitchFamily="18" charset="0"/>
              </a:rPr>
              <a:t>1. NOUN</a:t>
            </a:r>
            <a:endParaRPr lang="en-US" dirty="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800"/>
              </a:spcAft>
              <a:buSzPts val="1000"/>
              <a:buFont typeface="Symbol" panose="05050102010706020507" pitchFamily="18" charset="2"/>
              <a:buChar char=""/>
              <a:tabLst>
                <a:tab pos="457200" algn="l"/>
              </a:tabLst>
            </a:pPr>
            <a:r>
              <a:rPr lang="en-US" sz="2000" b="1" dirty="0">
                <a:ea typeface="Times New Roman" panose="02020603050405020304" pitchFamily="18" charset="0"/>
                <a:cs typeface="Times New Roman" panose="02020603050405020304" pitchFamily="18" charset="0"/>
              </a:rPr>
              <a:t>A noun is the name of a person, place, thing, or idea.</a:t>
            </a:r>
            <a:endParaRPr lang="en-US" dirty="0">
              <a:ea typeface="Calibri" panose="020F0502020204030204" pitchFamily="34" charset="0"/>
              <a:cs typeface="Times New Roman" panose="02020603050405020304" pitchFamily="18" charset="0"/>
            </a:endParaRPr>
          </a:p>
          <a:p>
            <a:pPr algn="just">
              <a:lnSpc>
                <a:spcPct val="107000"/>
              </a:lnSpc>
              <a:spcAft>
                <a:spcPts val="800"/>
              </a:spcAft>
            </a:pPr>
            <a:r>
              <a:rPr lang="en-US" sz="2000" i="1" dirty="0">
                <a:ea typeface="Times New Roman" panose="02020603050405020304" pitchFamily="18" charset="0"/>
                <a:cs typeface="Times New Roman" panose="02020603050405020304" pitchFamily="18" charset="0"/>
              </a:rPr>
              <a:t>man... Butte College... house... happiness</a:t>
            </a:r>
            <a:endParaRPr lang="en-US" dirty="0">
              <a:ea typeface="Calibri" panose="020F0502020204030204" pitchFamily="34" charset="0"/>
              <a:cs typeface="Times New Roman" panose="02020603050405020304" pitchFamily="18" charset="0"/>
            </a:endParaRPr>
          </a:p>
          <a:p>
            <a:pPr algn="just">
              <a:lnSpc>
                <a:spcPct val="107000"/>
              </a:lnSpc>
              <a:spcAft>
                <a:spcPts val="800"/>
              </a:spcAft>
            </a:pPr>
            <a:r>
              <a:rPr lang="en-US" sz="2000" dirty="0">
                <a:ea typeface="Times New Roman" panose="02020603050405020304" pitchFamily="18" charset="0"/>
                <a:cs typeface="Times New Roman" panose="02020603050405020304" pitchFamily="18" charset="0"/>
              </a:rPr>
              <a:t>A noun is a word for a person, place, thing, or idea. Nouns are often used with an article (</a:t>
            </a:r>
            <a:r>
              <a:rPr lang="en-US" sz="2000" i="1" dirty="0">
                <a:ea typeface="Times New Roman" panose="02020603050405020304" pitchFamily="18" charset="0"/>
                <a:cs typeface="Times New Roman" panose="02020603050405020304" pitchFamily="18" charset="0"/>
              </a:rPr>
              <a:t>the</a:t>
            </a:r>
            <a:r>
              <a:rPr lang="en-US" sz="2000" dirty="0">
                <a:ea typeface="Times New Roman" panose="02020603050405020304" pitchFamily="18" charset="0"/>
                <a:cs typeface="Times New Roman" panose="02020603050405020304" pitchFamily="18" charset="0"/>
              </a:rPr>
              <a:t>, </a:t>
            </a:r>
            <a:r>
              <a:rPr lang="en-US" sz="2000" i="1" dirty="0">
                <a:ea typeface="Times New Roman" panose="02020603050405020304" pitchFamily="18" charset="0"/>
                <a:cs typeface="Times New Roman" panose="02020603050405020304" pitchFamily="18" charset="0"/>
              </a:rPr>
              <a:t>a</a:t>
            </a:r>
            <a:r>
              <a:rPr lang="en-US" sz="2000" dirty="0">
                <a:ea typeface="Times New Roman" panose="02020603050405020304" pitchFamily="18" charset="0"/>
                <a:cs typeface="Times New Roman" panose="02020603050405020304" pitchFamily="18" charset="0"/>
              </a:rPr>
              <a:t>, </a:t>
            </a:r>
            <a:r>
              <a:rPr lang="en-US" sz="2000" i="1" dirty="0">
                <a:ea typeface="Times New Roman" panose="02020603050405020304" pitchFamily="18" charset="0"/>
                <a:cs typeface="Times New Roman" panose="02020603050405020304" pitchFamily="18" charset="0"/>
              </a:rPr>
              <a:t>an</a:t>
            </a:r>
            <a:r>
              <a:rPr lang="en-US" sz="2000" dirty="0">
                <a:ea typeface="Times New Roman" panose="02020603050405020304" pitchFamily="18" charset="0"/>
                <a:cs typeface="Times New Roman" panose="02020603050405020304" pitchFamily="18" charset="0"/>
              </a:rPr>
              <a:t>), but not always. Proper nouns always start with a capital letter; common nouns do not. Nouns can be singular or plural, concrete or abstract. Nouns show possession by adding </a:t>
            </a:r>
            <a:r>
              <a:rPr lang="en-US" sz="2000" i="1" dirty="0">
                <a:ea typeface="Times New Roman" panose="02020603050405020304" pitchFamily="18" charset="0"/>
                <a:cs typeface="Times New Roman" panose="02020603050405020304" pitchFamily="18" charset="0"/>
              </a:rPr>
              <a:t>'s</a:t>
            </a:r>
            <a:r>
              <a:rPr lang="en-US" sz="2000" dirty="0">
                <a:ea typeface="Times New Roman" panose="02020603050405020304" pitchFamily="18" charset="0"/>
                <a:cs typeface="Times New Roman" panose="02020603050405020304" pitchFamily="18" charset="0"/>
              </a:rPr>
              <a:t>. Nouns can function in different roles within a sentence; for example, a noun can be a subject, direct object, indirect object, subject complement, or object of a preposition.</a:t>
            </a:r>
            <a:endParaRPr lang="en-US" dirty="0">
              <a:ea typeface="Calibri" panose="020F0502020204030204" pitchFamily="34" charset="0"/>
              <a:cs typeface="Times New Roman" panose="02020603050405020304" pitchFamily="18" charset="0"/>
            </a:endParaRPr>
          </a:p>
          <a:p>
            <a:pPr algn="just">
              <a:lnSpc>
                <a:spcPct val="107000"/>
              </a:lnSpc>
              <a:spcAft>
                <a:spcPts val="800"/>
              </a:spcAft>
            </a:pPr>
            <a:r>
              <a:rPr lang="en-US" sz="2000" i="1" dirty="0">
                <a:ea typeface="Times New Roman" panose="02020603050405020304" pitchFamily="18" charset="0"/>
                <a:cs typeface="Times New Roman" panose="02020603050405020304" pitchFamily="18" charset="0"/>
              </a:rPr>
              <a:t>The young </a:t>
            </a:r>
            <a:r>
              <a:rPr lang="en-US" sz="2000" b="1" i="1" u="sng" dirty="0">
                <a:ea typeface="Times New Roman" panose="02020603050405020304" pitchFamily="18" charset="0"/>
                <a:cs typeface="Times New Roman" panose="02020603050405020304" pitchFamily="18" charset="0"/>
              </a:rPr>
              <a:t>girl</a:t>
            </a:r>
            <a:r>
              <a:rPr lang="en-US" sz="2000" i="1" dirty="0">
                <a:ea typeface="Times New Roman" panose="02020603050405020304" pitchFamily="18" charset="0"/>
                <a:cs typeface="Times New Roman" panose="02020603050405020304" pitchFamily="18" charset="0"/>
              </a:rPr>
              <a:t> brought me a very long </a:t>
            </a:r>
            <a:r>
              <a:rPr lang="en-US" sz="2000" b="1" i="1" u="sng" dirty="0">
                <a:ea typeface="Times New Roman" panose="02020603050405020304" pitchFamily="18" charset="0"/>
                <a:cs typeface="Times New Roman" panose="02020603050405020304" pitchFamily="18" charset="0"/>
              </a:rPr>
              <a:t>letter</a:t>
            </a:r>
            <a:r>
              <a:rPr lang="en-US" sz="2000" i="1" dirty="0">
                <a:ea typeface="Times New Roman" panose="02020603050405020304" pitchFamily="18" charset="0"/>
                <a:cs typeface="Times New Roman" panose="02020603050405020304" pitchFamily="18" charset="0"/>
              </a:rPr>
              <a:t> from the </a:t>
            </a:r>
            <a:r>
              <a:rPr lang="en-US" sz="2000" b="1" i="1" u="sng" dirty="0">
                <a:ea typeface="Times New Roman" panose="02020603050405020304" pitchFamily="18" charset="0"/>
                <a:cs typeface="Times New Roman" panose="02020603050405020304" pitchFamily="18" charset="0"/>
              </a:rPr>
              <a:t>teacher</a:t>
            </a:r>
            <a:r>
              <a:rPr lang="en-US" sz="2000" i="1" dirty="0">
                <a:ea typeface="Times New Roman" panose="02020603050405020304" pitchFamily="18" charset="0"/>
                <a:cs typeface="Times New Roman" panose="02020603050405020304" pitchFamily="18" charset="0"/>
              </a:rPr>
              <a:t>, and then she quickly disappeared. </a:t>
            </a:r>
            <a:endParaRPr lang="en-US" dirty="0">
              <a:effectLst/>
              <a:ea typeface="Calibri" panose="020F0502020204030204" pitchFamily="34" charset="0"/>
              <a:cs typeface="Times New Roman" panose="02020603050405020304" pitchFamily="18" charset="0"/>
            </a:endParaRPr>
          </a:p>
        </p:txBody>
      </p:sp>
      <p:pic>
        <p:nvPicPr>
          <p:cNvPr id="2050" name="Picture 2" descr="https://dr282zn36sxxg.cloudfront.net/datastreams/f-d%3A5051446fa6f87ab4e5b8aed7f03e02ea82c2fdc545644015edbfe003%2BIMAGE_THUMB_POSTCARD%2BIMAGE_THUMB_POSTCARD.1"/>
          <p:cNvPicPr>
            <a:picLocks noChangeAspect="1" noChangeArrowheads="1"/>
          </p:cNvPicPr>
          <p:nvPr/>
        </p:nvPicPr>
        <p:blipFill rotWithShape="1">
          <a:blip r:embed="rId4">
            <a:extLst>
              <a:ext uri="{28A0092B-C50C-407E-A947-70E740481C1C}">
                <a14:useLocalDpi xmlns:a14="http://schemas.microsoft.com/office/drawing/2010/main" val="0"/>
              </a:ext>
            </a:extLst>
          </a:blip>
          <a:srcRect l="3961" t="3306" r="2975" b="4449"/>
          <a:stretch/>
        </p:blipFill>
        <p:spPr bwMode="auto">
          <a:xfrm>
            <a:off x="8068235" y="758415"/>
            <a:ext cx="3722146" cy="28187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94817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14745" y="228600"/>
            <a:ext cx="2528455" cy="720847"/>
          </a:xfrm>
          <a:prstGeom prst="rect">
            <a:avLst/>
          </a:prstGeom>
        </p:spPr>
      </p:pic>
      <p:sp>
        <p:nvSpPr>
          <p:cNvPr id="2" name="Rectangle 1"/>
          <p:cNvSpPr/>
          <p:nvPr/>
        </p:nvSpPr>
        <p:spPr>
          <a:xfrm>
            <a:off x="384225" y="1809371"/>
            <a:ext cx="4731295" cy="400110"/>
          </a:xfrm>
          <a:prstGeom prst="rect">
            <a:avLst/>
          </a:prstGeom>
        </p:spPr>
        <p:txBody>
          <a:bodyPr wrap="none">
            <a:spAutoFit/>
          </a:bodyPr>
          <a:lstStyle/>
          <a:p>
            <a:r>
              <a:rPr lang="en-US" sz="2000" b="1" dirty="0"/>
              <a:t>There are different types of nouns namely:</a:t>
            </a:r>
          </a:p>
        </p:txBody>
      </p:sp>
      <p:sp>
        <p:nvSpPr>
          <p:cNvPr id="4" name="Rectangle 3"/>
          <p:cNvSpPr/>
          <p:nvPr/>
        </p:nvSpPr>
        <p:spPr>
          <a:xfrm>
            <a:off x="384225" y="2333246"/>
            <a:ext cx="7920267" cy="3785652"/>
          </a:xfrm>
          <a:prstGeom prst="rect">
            <a:avLst/>
          </a:prstGeom>
        </p:spPr>
        <p:txBody>
          <a:bodyPr wrap="square">
            <a:spAutoFit/>
          </a:bodyPr>
          <a:lstStyle/>
          <a:p>
            <a:pPr algn="just">
              <a:buFont typeface="Arial" panose="020B0604020202020204" pitchFamily="34" charset="0"/>
              <a:buChar char="•"/>
            </a:pPr>
            <a:r>
              <a:rPr lang="en-US" sz="2000" b="1" dirty="0"/>
              <a:t>Proper</a:t>
            </a:r>
            <a:r>
              <a:rPr lang="en-US" sz="2000" dirty="0"/>
              <a:t>– proper nouns always start with a capital letter and refers to specific names of persons, places, or things.</a:t>
            </a:r>
          </a:p>
          <a:p>
            <a:pPr algn="just">
              <a:buFont typeface="Arial" panose="020B0604020202020204" pitchFamily="34" charset="0"/>
              <a:buChar char="•"/>
            </a:pPr>
            <a:r>
              <a:rPr lang="en-US" sz="2000" dirty="0"/>
              <a:t>Examples: Volkswagen Beetle, </a:t>
            </a:r>
            <a:r>
              <a:rPr lang="en-US" sz="2000" dirty="0" err="1"/>
              <a:t>Shakey’s</a:t>
            </a:r>
            <a:r>
              <a:rPr lang="en-US" sz="2000" dirty="0"/>
              <a:t> Pizza, Game of Thrones</a:t>
            </a:r>
          </a:p>
          <a:p>
            <a:pPr algn="just">
              <a:buFont typeface="Arial" panose="020B0604020202020204" pitchFamily="34" charset="0"/>
              <a:buChar char="•"/>
            </a:pPr>
            <a:r>
              <a:rPr lang="en-US" sz="2000" b="1" dirty="0"/>
              <a:t>Common</a:t>
            </a:r>
            <a:r>
              <a:rPr lang="en-US" sz="2000" dirty="0"/>
              <a:t>– common nouns are the opposite of proper nouns. These are just generic names of persons, things, or places.</a:t>
            </a:r>
          </a:p>
          <a:p>
            <a:pPr algn="just">
              <a:buFont typeface="Arial" panose="020B0604020202020204" pitchFamily="34" charset="0"/>
              <a:buChar char="•"/>
            </a:pPr>
            <a:r>
              <a:rPr lang="en-US" sz="2000" dirty="0"/>
              <a:t>Examples: car, pizza parlor, TV series</a:t>
            </a:r>
          </a:p>
          <a:p>
            <a:pPr algn="just">
              <a:buFont typeface="Arial" panose="020B0604020202020204" pitchFamily="34" charset="0"/>
              <a:buChar char="•"/>
            </a:pPr>
            <a:r>
              <a:rPr lang="en-US" sz="2000" b="1" dirty="0"/>
              <a:t>Concrete</a:t>
            </a:r>
            <a:r>
              <a:rPr lang="en-US" sz="2000" dirty="0"/>
              <a:t>– this kind refers to nouns which you can perceive through your five senses.</a:t>
            </a:r>
          </a:p>
          <a:p>
            <a:pPr algn="just">
              <a:buFont typeface="Arial" panose="020B0604020202020204" pitchFamily="34" charset="0"/>
              <a:buChar char="•"/>
            </a:pPr>
            <a:r>
              <a:rPr lang="en-US" sz="2000" dirty="0"/>
              <a:t>Examples: folder, sand, board</a:t>
            </a:r>
          </a:p>
          <a:p>
            <a:pPr algn="just">
              <a:buFont typeface="Arial" panose="020B0604020202020204" pitchFamily="34" charset="0"/>
              <a:buChar char="•"/>
            </a:pPr>
            <a:r>
              <a:rPr lang="en-US" sz="2000" b="1" dirty="0"/>
              <a:t>Abstract-</a:t>
            </a:r>
            <a:r>
              <a:rPr lang="en-US" sz="2000" dirty="0"/>
              <a:t> unlike concrete nouns, abstract nouns are those which you can’t perceive through your five senses.</a:t>
            </a:r>
          </a:p>
          <a:p>
            <a:pPr algn="just">
              <a:buFont typeface="Arial" panose="020B0604020202020204" pitchFamily="34" charset="0"/>
              <a:buChar char="•"/>
            </a:pPr>
            <a:r>
              <a:rPr lang="en-US" sz="2000" dirty="0"/>
              <a:t>Examples: happiness, grudge, </a:t>
            </a:r>
            <a:r>
              <a:rPr lang="en-US" sz="2000" dirty="0" smtClean="0"/>
              <a:t>bravery</a:t>
            </a:r>
            <a:endParaRPr lang="en-US" sz="2000" dirty="0">
              <a:effectLst/>
            </a:endParaRPr>
          </a:p>
        </p:txBody>
      </p:sp>
      <p:pic>
        <p:nvPicPr>
          <p:cNvPr id="3074" name="Picture 2" descr="https://mcdn1.teacherspayteachers.com/thumbitem/Nouns-Verbs-and-Adjectives-Parts-of-Speech-Bundle/original-208083-1.jpg"/>
          <p:cNvPicPr>
            <a:picLocks noChangeAspect="1" noChangeArrowheads="1"/>
          </p:cNvPicPr>
          <p:nvPr/>
        </p:nvPicPr>
        <p:blipFill rotWithShape="1">
          <a:blip r:embed="rId4">
            <a:extLst>
              <a:ext uri="{28A0092B-C50C-407E-A947-70E740481C1C}">
                <a14:useLocalDpi xmlns:a14="http://schemas.microsoft.com/office/drawing/2010/main" val="0"/>
              </a:ext>
            </a:extLst>
          </a:blip>
          <a:srcRect t="24202"/>
          <a:stretch/>
        </p:blipFill>
        <p:spPr bwMode="auto">
          <a:xfrm>
            <a:off x="8452409" y="545908"/>
            <a:ext cx="3333750" cy="2526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17460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14745" y="228600"/>
            <a:ext cx="2528455" cy="720847"/>
          </a:xfrm>
          <a:prstGeom prst="rect">
            <a:avLst/>
          </a:prstGeom>
        </p:spPr>
      </p:pic>
      <p:sp>
        <p:nvSpPr>
          <p:cNvPr id="2" name="Rectangle 1"/>
          <p:cNvSpPr/>
          <p:nvPr/>
        </p:nvSpPr>
        <p:spPr>
          <a:xfrm>
            <a:off x="539140" y="2137699"/>
            <a:ext cx="7905613" cy="3477875"/>
          </a:xfrm>
          <a:prstGeom prst="rect">
            <a:avLst/>
          </a:prstGeom>
        </p:spPr>
        <p:txBody>
          <a:bodyPr wrap="square">
            <a:spAutoFit/>
          </a:bodyPr>
          <a:lstStyle/>
          <a:p>
            <a:pPr algn="just">
              <a:buFont typeface="Arial" panose="020B0604020202020204" pitchFamily="34" charset="0"/>
              <a:buChar char="•"/>
            </a:pPr>
            <a:endParaRPr lang="en-US" sz="2000" dirty="0"/>
          </a:p>
          <a:p>
            <a:pPr algn="just">
              <a:buFont typeface="Arial" panose="020B0604020202020204" pitchFamily="34" charset="0"/>
              <a:buChar char="•"/>
            </a:pPr>
            <a:r>
              <a:rPr lang="en-US" sz="2000" b="1" dirty="0"/>
              <a:t>Count</a:t>
            </a:r>
            <a:r>
              <a:rPr lang="en-US" sz="2000" dirty="0"/>
              <a:t>– it refers to anything that is countable, and has a singular and plural form.</a:t>
            </a:r>
          </a:p>
          <a:p>
            <a:pPr algn="just">
              <a:buFont typeface="Arial" panose="020B0604020202020204" pitchFamily="34" charset="0"/>
              <a:buChar char="•"/>
            </a:pPr>
            <a:r>
              <a:rPr lang="en-US" sz="2000" dirty="0"/>
              <a:t>Examples:  kitten, video, ball</a:t>
            </a:r>
          </a:p>
          <a:p>
            <a:pPr algn="just">
              <a:buFont typeface="Arial" panose="020B0604020202020204" pitchFamily="34" charset="0"/>
              <a:buChar char="•"/>
            </a:pPr>
            <a:r>
              <a:rPr lang="en-US" sz="2000" b="1" dirty="0"/>
              <a:t>Mass</a:t>
            </a:r>
            <a:r>
              <a:rPr lang="en-US" sz="2000" dirty="0"/>
              <a:t>– this is the opposite of count nouns. Mass nouns are also called non-countable nouns, and they need to have “counters” to quantify them.</a:t>
            </a:r>
          </a:p>
          <a:p>
            <a:pPr algn="just">
              <a:buFont typeface="Arial" panose="020B0604020202020204" pitchFamily="34" charset="0"/>
              <a:buChar char="•"/>
            </a:pPr>
            <a:r>
              <a:rPr lang="en-US" sz="2000" dirty="0"/>
              <a:t>Examples of Counters: kilo, cup, meter</a:t>
            </a:r>
          </a:p>
          <a:p>
            <a:pPr algn="just">
              <a:buFont typeface="Arial" panose="020B0604020202020204" pitchFamily="34" charset="0"/>
              <a:buChar char="•"/>
            </a:pPr>
            <a:r>
              <a:rPr lang="en-US" sz="2000" dirty="0"/>
              <a:t>Examples of Mass Nouns: rice, flour, garter</a:t>
            </a:r>
          </a:p>
          <a:p>
            <a:pPr algn="just">
              <a:buFont typeface="Arial" panose="020B0604020202020204" pitchFamily="34" charset="0"/>
              <a:buChar char="•"/>
            </a:pPr>
            <a:r>
              <a:rPr lang="en-US" sz="2000" b="1" dirty="0"/>
              <a:t>Collective</a:t>
            </a:r>
            <a:r>
              <a:rPr lang="en-US" sz="2000" dirty="0"/>
              <a:t>– refers to a group of persons, animals, or things.</a:t>
            </a:r>
          </a:p>
          <a:p>
            <a:pPr algn="just">
              <a:buFont typeface="Arial" panose="020B0604020202020204" pitchFamily="34" charset="0"/>
              <a:buChar char="•"/>
            </a:pPr>
            <a:r>
              <a:rPr lang="en-US" sz="2000" dirty="0"/>
              <a:t>Example: faculty (group of teachers), class (group of students), pride (group of lions)</a:t>
            </a:r>
          </a:p>
        </p:txBody>
      </p:sp>
      <p:sp>
        <p:nvSpPr>
          <p:cNvPr id="6" name="Rectangle 5"/>
          <p:cNvSpPr/>
          <p:nvPr/>
        </p:nvSpPr>
        <p:spPr>
          <a:xfrm>
            <a:off x="539140" y="1937644"/>
            <a:ext cx="4731295" cy="400110"/>
          </a:xfrm>
          <a:prstGeom prst="rect">
            <a:avLst/>
          </a:prstGeom>
        </p:spPr>
        <p:txBody>
          <a:bodyPr wrap="none">
            <a:spAutoFit/>
          </a:bodyPr>
          <a:lstStyle/>
          <a:p>
            <a:r>
              <a:rPr lang="en-US" sz="2000" b="1" dirty="0"/>
              <a:t>There are different types of nouns namely:</a:t>
            </a:r>
          </a:p>
        </p:txBody>
      </p:sp>
      <p:pic>
        <p:nvPicPr>
          <p:cNvPr id="7" name="Picture 2" descr="https://mcdn1.teacherspayteachers.com/thumbitem/Nouns-Verbs-and-Adjectives-Parts-of-Speech-Bundle/original-208083-1.jpg"/>
          <p:cNvPicPr>
            <a:picLocks noChangeAspect="1" noChangeArrowheads="1"/>
          </p:cNvPicPr>
          <p:nvPr/>
        </p:nvPicPr>
        <p:blipFill rotWithShape="1">
          <a:blip r:embed="rId4">
            <a:extLst>
              <a:ext uri="{28A0092B-C50C-407E-A947-70E740481C1C}">
                <a14:useLocalDpi xmlns:a14="http://schemas.microsoft.com/office/drawing/2010/main" val="0"/>
              </a:ext>
            </a:extLst>
          </a:blip>
          <a:srcRect t="24202"/>
          <a:stretch/>
        </p:blipFill>
        <p:spPr bwMode="auto">
          <a:xfrm>
            <a:off x="8444753" y="492120"/>
            <a:ext cx="3333750" cy="2526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41590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14745" y="228600"/>
            <a:ext cx="2528455" cy="720847"/>
          </a:xfrm>
          <a:prstGeom prst="rect">
            <a:avLst/>
          </a:prstGeom>
        </p:spPr>
      </p:pic>
      <p:sp>
        <p:nvSpPr>
          <p:cNvPr id="2" name="Rectangle 1"/>
          <p:cNvSpPr/>
          <p:nvPr/>
        </p:nvSpPr>
        <p:spPr>
          <a:xfrm>
            <a:off x="470647" y="2353949"/>
            <a:ext cx="10969812" cy="3781292"/>
          </a:xfrm>
          <a:prstGeom prst="rect">
            <a:avLst/>
          </a:prstGeom>
        </p:spPr>
        <p:txBody>
          <a:bodyPr wrap="square">
            <a:spAutoFit/>
          </a:bodyPr>
          <a:lstStyle/>
          <a:p>
            <a:pPr algn="just">
              <a:lnSpc>
                <a:spcPct val="107000"/>
              </a:lnSpc>
              <a:spcAft>
                <a:spcPts val="800"/>
              </a:spcAft>
            </a:pPr>
            <a:r>
              <a:rPr lang="en-US" sz="2000" b="1" dirty="0">
                <a:ea typeface="Times New Roman" panose="02020603050405020304" pitchFamily="18" charset="0"/>
                <a:cs typeface="Times New Roman" panose="02020603050405020304" pitchFamily="18" charset="0"/>
              </a:rPr>
              <a:t>2. PRONOUN</a:t>
            </a:r>
            <a:endParaRPr lang="en-US" dirty="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800"/>
              </a:spcAft>
              <a:buSzPts val="1000"/>
              <a:buFont typeface="Symbol" panose="05050102010706020507" pitchFamily="18" charset="2"/>
              <a:buChar char=""/>
              <a:tabLst>
                <a:tab pos="457200" algn="l"/>
              </a:tabLst>
            </a:pPr>
            <a:r>
              <a:rPr lang="en-US" sz="2000" b="1" dirty="0">
                <a:ea typeface="Times New Roman" panose="02020603050405020304" pitchFamily="18" charset="0"/>
                <a:cs typeface="Times New Roman" panose="02020603050405020304" pitchFamily="18" charset="0"/>
              </a:rPr>
              <a:t>A pronoun is a word used in place of a noun.</a:t>
            </a:r>
            <a:endParaRPr lang="en-US" dirty="0">
              <a:ea typeface="Calibri" panose="020F0502020204030204" pitchFamily="34" charset="0"/>
              <a:cs typeface="Times New Roman" panose="02020603050405020304" pitchFamily="18" charset="0"/>
            </a:endParaRPr>
          </a:p>
          <a:p>
            <a:pPr algn="just">
              <a:lnSpc>
                <a:spcPct val="107000"/>
              </a:lnSpc>
              <a:spcAft>
                <a:spcPts val="800"/>
              </a:spcAft>
            </a:pPr>
            <a:r>
              <a:rPr lang="en-US" sz="2000" i="1" dirty="0">
                <a:ea typeface="Times New Roman" panose="02020603050405020304" pitchFamily="18" charset="0"/>
                <a:cs typeface="Times New Roman" panose="02020603050405020304" pitchFamily="18" charset="0"/>
              </a:rPr>
              <a:t>She... we... they... it</a:t>
            </a:r>
            <a:endParaRPr lang="en-US" dirty="0">
              <a:ea typeface="Calibri" panose="020F0502020204030204" pitchFamily="34" charset="0"/>
              <a:cs typeface="Times New Roman" panose="02020603050405020304" pitchFamily="18" charset="0"/>
            </a:endParaRPr>
          </a:p>
          <a:p>
            <a:pPr algn="just">
              <a:lnSpc>
                <a:spcPct val="107000"/>
              </a:lnSpc>
              <a:spcAft>
                <a:spcPts val="800"/>
              </a:spcAft>
            </a:pPr>
            <a:r>
              <a:rPr lang="en-US" sz="2000" dirty="0">
                <a:ea typeface="Times New Roman" panose="02020603050405020304" pitchFamily="18" charset="0"/>
                <a:cs typeface="Times New Roman" panose="02020603050405020304" pitchFamily="18" charset="0"/>
              </a:rPr>
              <a:t>A pronoun is a word used in place of a noun. A pronoun is usually substituted for a specific noun, which is called its antecedent. In the sentence above, the antecedent for the pronoun </a:t>
            </a:r>
            <a:r>
              <a:rPr lang="en-US" sz="2000" i="1" dirty="0">
                <a:ea typeface="Times New Roman" panose="02020603050405020304" pitchFamily="18" charset="0"/>
                <a:cs typeface="Times New Roman" panose="02020603050405020304" pitchFamily="18" charset="0"/>
              </a:rPr>
              <a:t>she</a:t>
            </a:r>
            <a:r>
              <a:rPr lang="en-US" sz="2000" dirty="0">
                <a:ea typeface="Times New Roman" panose="02020603050405020304" pitchFamily="18" charset="0"/>
                <a:cs typeface="Times New Roman" panose="02020603050405020304" pitchFamily="18" charset="0"/>
              </a:rPr>
              <a:t> is the girl. Pronouns are further defined by type: personal pronouns refer to specific persons or things; possessive pronouns indicate ownership; reflexive pronouns are used to emphasize another noun or pronoun; relative pronouns introduce a subordinate clause; and demonstrative pronouns identify, point to, or refer to nouns.</a:t>
            </a:r>
            <a:endParaRPr lang="en-US" dirty="0">
              <a:ea typeface="Calibri" panose="020F0502020204030204" pitchFamily="34" charset="0"/>
              <a:cs typeface="Times New Roman" panose="02020603050405020304" pitchFamily="18" charset="0"/>
            </a:endParaRPr>
          </a:p>
          <a:p>
            <a:pPr algn="just">
              <a:lnSpc>
                <a:spcPct val="107000"/>
              </a:lnSpc>
              <a:spcAft>
                <a:spcPts val="800"/>
              </a:spcAft>
            </a:pPr>
            <a:r>
              <a:rPr lang="en-US" sz="2000" i="1" dirty="0">
                <a:ea typeface="Times New Roman" panose="02020603050405020304" pitchFamily="18" charset="0"/>
                <a:cs typeface="Times New Roman" panose="02020603050405020304" pitchFamily="18" charset="0"/>
              </a:rPr>
              <a:t>The young girl brought </a:t>
            </a:r>
            <a:r>
              <a:rPr lang="en-US" sz="2000" b="1" i="1" u="sng" dirty="0">
                <a:ea typeface="Times New Roman" panose="02020603050405020304" pitchFamily="18" charset="0"/>
                <a:cs typeface="Times New Roman" panose="02020603050405020304" pitchFamily="18" charset="0"/>
              </a:rPr>
              <a:t>me</a:t>
            </a:r>
            <a:r>
              <a:rPr lang="en-US" sz="2000" i="1" dirty="0">
                <a:ea typeface="Times New Roman" panose="02020603050405020304" pitchFamily="18" charset="0"/>
                <a:cs typeface="Times New Roman" panose="02020603050405020304" pitchFamily="18" charset="0"/>
              </a:rPr>
              <a:t> a very long letter from the teacher, and then </a:t>
            </a:r>
            <a:r>
              <a:rPr lang="en-US" sz="2000" b="1" i="1" u="sng" dirty="0">
                <a:ea typeface="Times New Roman" panose="02020603050405020304" pitchFamily="18" charset="0"/>
                <a:cs typeface="Times New Roman" panose="02020603050405020304" pitchFamily="18" charset="0"/>
              </a:rPr>
              <a:t>she</a:t>
            </a:r>
            <a:r>
              <a:rPr lang="en-US" sz="2000" i="1" dirty="0">
                <a:ea typeface="Times New Roman" panose="02020603050405020304" pitchFamily="18" charset="0"/>
                <a:cs typeface="Times New Roman" panose="02020603050405020304" pitchFamily="18" charset="0"/>
              </a:rPr>
              <a:t> quickly disappeared. </a:t>
            </a:r>
            <a:endParaRPr lang="en-US" dirty="0">
              <a:ea typeface="Calibri" panose="020F0502020204030204" pitchFamily="34" charset="0"/>
              <a:cs typeface="Times New Roman" panose="02020603050405020304" pitchFamily="18" charset="0"/>
            </a:endParaRPr>
          </a:p>
        </p:txBody>
      </p:sp>
      <p:pic>
        <p:nvPicPr>
          <p:cNvPr id="4098" name="Picture 2" descr="http://kaplaninternational.com/blog/wp-content/uploads/2012/07/blackboard400x300_V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79328" y="589023"/>
            <a:ext cx="3661131" cy="27458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01184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14745" y="228600"/>
            <a:ext cx="2528455" cy="720847"/>
          </a:xfrm>
          <a:prstGeom prst="rect">
            <a:avLst/>
          </a:prstGeom>
        </p:spPr>
      </p:pic>
      <p:sp>
        <p:nvSpPr>
          <p:cNvPr id="6" name="Rectangle 5"/>
          <p:cNvSpPr/>
          <p:nvPr/>
        </p:nvSpPr>
        <p:spPr>
          <a:xfrm>
            <a:off x="788894" y="1688157"/>
            <a:ext cx="6096000" cy="1373581"/>
          </a:xfrm>
          <a:prstGeom prst="rect">
            <a:avLst/>
          </a:prstGeom>
        </p:spPr>
        <p:txBody>
          <a:bodyPr>
            <a:spAutoFit/>
          </a:bodyPr>
          <a:lstStyle/>
          <a:p>
            <a:r>
              <a:rPr lang="en-US" sz="2400" b="1" dirty="0">
                <a:ea typeface="Times New Roman" panose="02020603050405020304" pitchFamily="18" charset="0"/>
              </a:rPr>
              <a:t>Types of Pronouns</a:t>
            </a:r>
          </a:p>
          <a:p>
            <a:endParaRPr lang="en-US" sz="2000" b="1" dirty="0" smtClean="0">
              <a:ea typeface="Times New Roman" panose="02020603050405020304" pitchFamily="18" charset="0"/>
            </a:endParaRPr>
          </a:p>
          <a:p>
            <a:r>
              <a:rPr lang="en-US" sz="2000" b="1" dirty="0" smtClean="0">
                <a:ea typeface="Times New Roman" panose="02020603050405020304" pitchFamily="18" charset="0"/>
              </a:rPr>
              <a:t>Personal </a:t>
            </a:r>
            <a:r>
              <a:rPr lang="en-US" sz="2000" b="1" dirty="0">
                <a:ea typeface="Times New Roman" panose="02020603050405020304" pitchFamily="18" charset="0"/>
              </a:rPr>
              <a:t>Pronouns</a:t>
            </a:r>
          </a:p>
          <a:p>
            <a:pPr marL="342900" marR="0" lvl="0" indent="-342900">
              <a:lnSpc>
                <a:spcPct val="107000"/>
              </a:lnSpc>
              <a:spcBef>
                <a:spcPts val="0"/>
              </a:spcBef>
              <a:spcAft>
                <a:spcPts val="1200"/>
              </a:spcAft>
              <a:buSzPts val="1000"/>
              <a:buFont typeface="Symbol" panose="05050102010706020507" pitchFamily="18" charset="2"/>
              <a:buChar char=""/>
              <a:tabLst>
                <a:tab pos="457200" algn="l"/>
              </a:tabLst>
            </a:pPr>
            <a:r>
              <a:rPr lang="en-US" dirty="0">
                <a:ea typeface="Calibri" panose="020F0502020204030204" pitchFamily="34" charset="0"/>
                <a:cs typeface="Times New Roman" panose="02020603050405020304" pitchFamily="18" charset="0"/>
              </a:rPr>
              <a:t>refer to people</a:t>
            </a:r>
            <a:endParaRPr lang="en-US" dirty="0">
              <a:effectLst/>
              <a:ea typeface="Calibri" panose="020F0502020204030204" pitchFamily="34" charset="0"/>
              <a:cs typeface="Times New Roman" panose="02020603050405020304" pitchFamily="18" charset="0"/>
            </a:endParaRPr>
          </a:p>
        </p:txBody>
      </p:sp>
      <p:graphicFrame>
        <p:nvGraphicFramePr>
          <p:cNvPr id="7" name="Table 6"/>
          <p:cNvGraphicFramePr>
            <a:graphicFrameLocks noGrp="1"/>
          </p:cNvGraphicFramePr>
          <p:nvPr>
            <p:extLst>
              <p:ext uri="{D42A27DB-BD31-4B8C-83A1-F6EECF244321}">
                <p14:modId xmlns:p14="http://schemas.microsoft.com/office/powerpoint/2010/main" val="3763140089"/>
              </p:ext>
            </p:extLst>
          </p:nvPr>
        </p:nvGraphicFramePr>
        <p:xfrm>
          <a:off x="908704" y="3225192"/>
          <a:ext cx="10058400" cy="2641473"/>
        </p:xfrm>
        <a:graphic>
          <a:graphicData uri="http://schemas.openxmlformats.org/drawingml/2006/table">
            <a:tbl>
              <a:tblPr firstRow="1" firstCol="1" bandRow="1">
                <a:tableStyleId>{5C22544A-7EE6-4342-B048-85BDC9FD1C3A}</a:tableStyleId>
              </a:tblPr>
              <a:tblGrid>
                <a:gridCol w="1117600"/>
                <a:gridCol w="1117600"/>
                <a:gridCol w="1117600"/>
                <a:gridCol w="1117600"/>
                <a:gridCol w="1117600"/>
                <a:gridCol w="1117600"/>
                <a:gridCol w="1117600"/>
                <a:gridCol w="1117600"/>
                <a:gridCol w="1117600"/>
              </a:tblGrid>
              <a:tr h="0">
                <a:tc>
                  <a:txBody>
                    <a:bodyPr/>
                    <a:lstStyle/>
                    <a:p>
                      <a:pPr marL="0" marR="0">
                        <a:lnSpc>
                          <a:spcPct val="107000"/>
                        </a:lnSpc>
                        <a:spcBef>
                          <a:spcPts val="0"/>
                        </a:spcBef>
                        <a:spcAft>
                          <a:spcPts val="0"/>
                        </a:spcAft>
                      </a:pPr>
                      <a:r>
                        <a:rPr lang="en-US" sz="1800" dirty="0">
                          <a:solidFill>
                            <a:schemeClr val="tx1"/>
                          </a:solidFill>
                          <a:effectLst/>
                        </a:rPr>
                        <a:t>Examples:</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Subject</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Object</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Possessive Object</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Possessive Adjective</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r h="0">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I</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me</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mine</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my</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r h="0">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you</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you</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yours</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your</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r h="0">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he</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him</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his</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his</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r h="0">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dirty="0">
                          <a:solidFill>
                            <a:schemeClr val="tx1"/>
                          </a:solidFill>
                          <a:effectLst/>
                        </a:rPr>
                        <a:t>she</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her</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hers</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her</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r h="0">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it</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it</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its</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its</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r h="0">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we</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us</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ours</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our</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r h="0">
                <a:tc>
                  <a:txBody>
                    <a:bodyPr/>
                    <a:lstStyle/>
                    <a:p>
                      <a:pPr marL="0" marR="0">
                        <a:lnSpc>
                          <a:spcPct val="107000"/>
                        </a:lnSpc>
                        <a:spcBef>
                          <a:spcPts val="0"/>
                        </a:spcBef>
                        <a:spcAft>
                          <a:spcPts val="800"/>
                        </a:spcAft>
                      </a:pPr>
                      <a:r>
                        <a:rPr lang="en-US" sz="1800" dirty="0">
                          <a:solidFill>
                            <a:schemeClr val="tx1"/>
                          </a:solidFill>
                          <a:effectLst/>
                        </a:rPr>
                        <a:t> </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dirty="0">
                          <a:solidFill>
                            <a:schemeClr val="tx1"/>
                          </a:solidFill>
                          <a:effectLst/>
                        </a:rPr>
                        <a:t>    </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dirty="0">
                          <a:solidFill>
                            <a:schemeClr val="tx1"/>
                          </a:solidFill>
                          <a:effectLst/>
                        </a:rPr>
                        <a:t>they</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dirty="0">
                          <a:solidFill>
                            <a:schemeClr val="tx1"/>
                          </a:solidFill>
                          <a:effectLst/>
                        </a:rPr>
                        <a:t>    </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dirty="0">
                          <a:solidFill>
                            <a:schemeClr val="tx1"/>
                          </a:solidFill>
                          <a:effectLst/>
                        </a:rPr>
                        <a:t>them</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dirty="0">
                          <a:solidFill>
                            <a:schemeClr val="tx1"/>
                          </a:solidFill>
                          <a:effectLst/>
                        </a:rPr>
                        <a:t>    </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dirty="0">
                          <a:solidFill>
                            <a:schemeClr val="tx1"/>
                          </a:solidFill>
                          <a:effectLst/>
                        </a:rPr>
                        <a:t>theirs</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1200"/>
                        </a:spcAft>
                      </a:pPr>
                      <a:r>
                        <a:rPr lang="en-US" sz="1800" dirty="0">
                          <a:solidFill>
                            <a:schemeClr val="tx1"/>
                          </a:solidFill>
                          <a:effectLst/>
                        </a:rPr>
                        <a:t>    </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0"/>
                        </a:spcAft>
                      </a:pPr>
                      <a:r>
                        <a:rPr lang="en-US" sz="1800" dirty="0">
                          <a:solidFill>
                            <a:schemeClr val="tx1"/>
                          </a:solidFill>
                          <a:effectLst/>
                        </a:rPr>
                        <a:t>their</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bl>
          </a:graphicData>
        </a:graphic>
      </p:graphicFrame>
      <p:pic>
        <p:nvPicPr>
          <p:cNvPr id="8" name="Picture 2" descr="http://kaplaninternational.com/blog/wp-content/uploads/2012/07/blackboard400x300_V2.jpg"/>
          <p:cNvPicPr>
            <a:picLocks noChangeAspect="1" noChangeArrowheads="1"/>
          </p:cNvPicPr>
          <p:nvPr/>
        </p:nvPicPr>
        <p:blipFill rotWithShape="1">
          <a:blip r:embed="rId4">
            <a:extLst>
              <a:ext uri="{28A0092B-C50C-407E-A947-70E740481C1C}">
                <a14:useLocalDpi xmlns:a14="http://schemas.microsoft.com/office/drawing/2010/main" val="0"/>
              </a:ext>
            </a:extLst>
          </a:blip>
          <a:srcRect b="59746"/>
          <a:stretch/>
        </p:blipFill>
        <p:spPr bwMode="auto">
          <a:xfrm>
            <a:off x="7779328" y="589023"/>
            <a:ext cx="3661131" cy="11053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91451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14745" y="228600"/>
            <a:ext cx="2528455" cy="720847"/>
          </a:xfrm>
          <a:prstGeom prst="rect">
            <a:avLst/>
          </a:prstGeom>
        </p:spPr>
      </p:pic>
      <p:sp>
        <p:nvSpPr>
          <p:cNvPr id="2" name="Rectangle 1"/>
          <p:cNvSpPr/>
          <p:nvPr/>
        </p:nvSpPr>
        <p:spPr>
          <a:xfrm>
            <a:off x="762000" y="2192994"/>
            <a:ext cx="9982200" cy="1120307"/>
          </a:xfrm>
          <a:prstGeom prst="rect">
            <a:avLst/>
          </a:prstGeom>
        </p:spPr>
        <p:txBody>
          <a:bodyPr wrap="square">
            <a:spAutoFit/>
          </a:bodyPr>
          <a:lstStyle/>
          <a:p>
            <a:r>
              <a:rPr lang="en-US" sz="2400" b="1" dirty="0">
                <a:ea typeface="Times New Roman" panose="02020603050405020304" pitchFamily="18" charset="0"/>
              </a:rPr>
              <a:t>Relative</a:t>
            </a:r>
          </a:p>
          <a:p>
            <a:pPr marL="342900" marR="0" lvl="0" indent="-342900">
              <a:lnSpc>
                <a:spcPct val="107000"/>
              </a:lnSpc>
              <a:spcBef>
                <a:spcPts val="0"/>
              </a:spcBef>
              <a:spcAft>
                <a:spcPts val="1200"/>
              </a:spcAft>
              <a:buSzPts val="1000"/>
              <a:buFont typeface="Symbol" panose="05050102010706020507" pitchFamily="18" charset="2"/>
              <a:buChar char=""/>
              <a:tabLst>
                <a:tab pos="457200" algn="l"/>
              </a:tabLst>
            </a:pPr>
            <a:r>
              <a:rPr lang="en-US" sz="2000" dirty="0">
                <a:ea typeface="Calibri" panose="020F0502020204030204" pitchFamily="34" charset="0"/>
                <a:cs typeface="Times New Roman" panose="02020603050405020304" pitchFamily="18" charset="0"/>
              </a:rPr>
              <a:t>introduce certain noun clauses and adjective clauses. The pronoun is sometimes omitted, but is understood.</a:t>
            </a:r>
            <a:endParaRPr lang="en-US" sz="2000" dirty="0">
              <a:effectLst/>
              <a:ea typeface="Calibri" panose="020F0502020204030204" pitchFamily="34" charset="0"/>
              <a:cs typeface="Times New Roman" panose="02020603050405020304" pitchFamily="18" charset="0"/>
            </a:endParaRPr>
          </a:p>
        </p:txBody>
      </p:sp>
      <p:pic>
        <p:nvPicPr>
          <p:cNvPr id="6" name="Picture 2" descr="http://kaplaninternational.com/blog/wp-content/uploads/2012/07/blackboard400x300_V2.jpg"/>
          <p:cNvPicPr>
            <a:picLocks noChangeAspect="1" noChangeArrowheads="1"/>
          </p:cNvPicPr>
          <p:nvPr/>
        </p:nvPicPr>
        <p:blipFill rotWithShape="1">
          <a:blip r:embed="rId4">
            <a:extLst>
              <a:ext uri="{28A0092B-C50C-407E-A947-70E740481C1C}">
                <a14:useLocalDpi xmlns:a14="http://schemas.microsoft.com/office/drawing/2010/main" val="0"/>
              </a:ext>
            </a:extLst>
          </a:blip>
          <a:srcRect b="59746"/>
          <a:stretch/>
        </p:blipFill>
        <p:spPr bwMode="auto">
          <a:xfrm>
            <a:off x="7779328" y="589023"/>
            <a:ext cx="3661131" cy="110530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Table 3"/>
          <p:cNvGraphicFramePr>
            <a:graphicFrameLocks noGrp="1"/>
          </p:cNvGraphicFramePr>
          <p:nvPr>
            <p:extLst>
              <p:ext uri="{D42A27DB-BD31-4B8C-83A1-F6EECF244321}">
                <p14:modId xmlns:p14="http://schemas.microsoft.com/office/powerpoint/2010/main" val="1275828342"/>
              </p:ext>
            </p:extLst>
          </p:nvPr>
        </p:nvGraphicFramePr>
        <p:xfrm>
          <a:off x="1070068" y="3480825"/>
          <a:ext cx="10058400" cy="1760982"/>
        </p:xfrm>
        <a:graphic>
          <a:graphicData uri="http://schemas.openxmlformats.org/drawingml/2006/table">
            <a:tbl>
              <a:tblPr firstRow="1" firstCol="1" bandRow="1">
                <a:tableStyleId>{5C22544A-7EE6-4342-B048-85BDC9FD1C3A}</a:tableStyleId>
              </a:tblPr>
              <a:tblGrid>
                <a:gridCol w="2011680"/>
                <a:gridCol w="2011680"/>
                <a:gridCol w="2011680"/>
                <a:gridCol w="2011680"/>
                <a:gridCol w="2011680"/>
              </a:tblGrid>
              <a:tr h="0">
                <a:tc>
                  <a:txBody>
                    <a:bodyPr/>
                    <a:lstStyle/>
                    <a:p>
                      <a:pPr marL="0" marR="0">
                        <a:lnSpc>
                          <a:spcPct val="107000"/>
                        </a:lnSpc>
                        <a:spcBef>
                          <a:spcPts val="0"/>
                        </a:spcBef>
                        <a:spcAft>
                          <a:spcPts val="0"/>
                        </a:spcAft>
                      </a:pPr>
                      <a:r>
                        <a:rPr lang="en-US" sz="1800" dirty="0">
                          <a:solidFill>
                            <a:schemeClr val="tx1"/>
                          </a:solidFill>
                          <a:effectLst/>
                        </a:rPr>
                        <a:t>Example:</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Persons</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Things</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r h="0">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who</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that</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r h="0">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whoever</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whatever</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r h="0">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whom</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which</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r h="0">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dirty="0">
                          <a:solidFill>
                            <a:schemeClr val="tx1"/>
                          </a:solidFill>
                          <a:effectLst/>
                        </a:rPr>
                        <a:t>whomever</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whose</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r h="0">
                <a:tc>
                  <a:txBody>
                    <a:bodyPr/>
                    <a:lstStyle/>
                    <a:p>
                      <a:pPr marL="0" marR="0">
                        <a:lnSpc>
                          <a:spcPct val="107000"/>
                        </a:lnSpc>
                        <a:spcBef>
                          <a:spcPts val="0"/>
                        </a:spcBef>
                        <a:spcAft>
                          <a:spcPts val="800"/>
                        </a:spcAft>
                      </a:pPr>
                      <a:r>
                        <a:rPr lang="en-US" sz="1800" dirty="0">
                          <a:solidFill>
                            <a:schemeClr val="tx1"/>
                          </a:solidFill>
                          <a:effectLst/>
                        </a:rPr>
                        <a:t> </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dirty="0">
                          <a:solidFill>
                            <a:schemeClr val="tx1"/>
                          </a:solidFill>
                          <a:effectLst/>
                        </a:rPr>
                        <a:t>    </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dirty="0">
                          <a:solidFill>
                            <a:schemeClr val="tx1"/>
                          </a:solidFill>
                          <a:effectLst/>
                        </a:rPr>
                        <a:t>whose</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dirty="0">
                          <a:solidFill>
                            <a:schemeClr val="tx1"/>
                          </a:solidFill>
                          <a:effectLst/>
                        </a:rPr>
                        <a:t>    </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dirty="0">
                          <a:solidFill>
                            <a:schemeClr val="tx1"/>
                          </a:solidFill>
                          <a:effectLst/>
                        </a:rPr>
                        <a:t> </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bl>
          </a:graphicData>
        </a:graphic>
      </p:graphicFrame>
    </p:spTree>
    <p:extLst>
      <p:ext uri="{BB962C8B-B14F-4D97-AF65-F5344CB8AC3E}">
        <p14:creationId xmlns:p14="http://schemas.microsoft.com/office/powerpoint/2010/main" val="249928982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14745" y="228600"/>
            <a:ext cx="2528455" cy="720847"/>
          </a:xfrm>
          <a:prstGeom prst="rect">
            <a:avLst/>
          </a:prstGeom>
        </p:spPr>
      </p:pic>
      <p:sp>
        <p:nvSpPr>
          <p:cNvPr id="2" name="Rectangle 1"/>
          <p:cNvSpPr/>
          <p:nvPr/>
        </p:nvSpPr>
        <p:spPr>
          <a:xfrm>
            <a:off x="721659" y="2233599"/>
            <a:ext cx="6096000" cy="790986"/>
          </a:xfrm>
          <a:prstGeom prst="rect">
            <a:avLst/>
          </a:prstGeom>
        </p:spPr>
        <p:txBody>
          <a:bodyPr>
            <a:spAutoFit/>
          </a:bodyPr>
          <a:lstStyle/>
          <a:p>
            <a:r>
              <a:rPr lang="en-US" sz="2400" b="1" dirty="0">
                <a:ea typeface="Times New Roman" panose="02020603050405020304" pitchFamily="18" charset="0"/>
              </a:rPr>
              <a:t>Interrogative</a:t>
            </a:r>
          </a:p>
          <a:p>
            <a:pPr marL="342900" marR="0" lvl="0" indent="-342900">
              <a:lnSpc>
                <a:spcPct val="107000"/>
              </a:lnSpc>
              <a:spcBef>
                <a:spcPts val="0"/>
              </a:spcBef>
              <a:spcAft>
                <a:spcPts val="1200"/>
              </a:spcAft>
              <a:buSzPts val="1000"/>
              <a:buFont typeface="Symbol" panose="05050102010706020507" pitchFamily="18" charset="2"/>
              <a:buChar char=""/>
              <a:tabLst>
                <a:tab pos="457200" algn="l"/>
              </a:tabLst>
            </a:pPr>
            <a:r>
              <a:rPr lang="en-US" sz="2000" dirty="0">
                <a:ea typeface="Calibri" panose="020F0502020204030204" pitchFamily="34" charset="0"/>
                <a:cs typeface="Times New Roman" panose="02020603050405020304" pitchFamily="18" charset="0"/>
              </a:rPr>
              <a:t>introduce a question</a:t>
            </a:r>
            <a:endParaRPr lang="en-US" sz="2000" dirty="0">
              <a:effectLst/>
              <a:ea typeface="Calibri" panose="020F0502020204030204" pitchFamily="34" charset="0"/>
              <a:cs typeface="Times New Roman" panose="02020603050405020304" pitchFamily="18" charset="0"/>
            </a:endParaRPr>
          </a:p>
        </p:txBody>
      </p:sp>
      <p:pic>
        <p:nvPicPr>
          <p:cNvPr id="6" name="Picture 2" descr="http://kaplaninternational.com/blog/wp-content/uploads/2012/07/blackboard400x300_V2.jpg"/>
          <p:cNvPicPr>
            <a:picLocks noChangeAspect="1" noChangeArrowheads="1"/>
          </p:cNvPicPr>
          <p:nvPr/>
        </p:nvPicPr>
        <p:blipFill rotWithShape="1">
          <a:blip r:embed="rId4">
            <a:extLst>
              <a:ext uri="{28A0092B-C50C-407E-A947-70E740481C1C}">
                <a14:useLocalDpi xmlns:a14="http://schemas.microsoft.com/office/drawing/2010/main" val="0"/>
              </a:ext>
            </a:extLst>
          </a:blip>
          <a:srcRect b="59746"/>
          <a:stretch/>
        </p:blipFill>
        <p:spPr bwMode="auto">
          <a:xfrm>
            <a:off x="7779328" y="589023"/>
            <a:ext cx="3661131" cy="110530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Table 3"/>
          <p:cNvGraphicFramePr>
            <a:graphicFrameLocks noGrp="1"/>
          </p:cNvGraphicFramePr>
          <p:nvPr>
            <p:extLst>
              <p:ext uri="{D42A27DB-BD31-4B8C-83A1-F6EECF244321}">
                <p14:modId xmlns:p14="http://schemas.microsoft.com/office/powerpoint/2010/main" val="2060730431"/>
              </p:ext>
            </p:extLst>
          </p:nvPr>
        </p:nvGraphicFramePr>
        <p:xfrm>
          <a:off x="909918" y="3492716"/>
          <a:ext cx="10058400" cy="880491"/>
        </p:xfrm>
        <a:graphic>
          <a:graphicData uri="http://schemas.openxmlformats.org/drawingml/2006/table">
            <a:tbl>
              <a:tblPr firstRow="1" firstCol="1" bandRow="1">
                <a:tableStyleId>{5C22544A-7EE6-4342-B048-85BDC9FD1C3A}</a:tableStyleId>
              </a:tblPr>
              <a:tblGrid>
                <a:gridCol w="914400"/>
                <a:gridCol w="914400"/>
                <a:gridCol w="914400"/>
                <a:gridCol w="914400"/>
                <a:gridCol w="914400"/>
                <a:gridCol w="914400"/>
                <a:gridCol w="914400"/>
                <a:gridCol w="914400"/>
                <a:gridCol w="914400"/>
                <a:gridCol w="914400"/>
                <a:gridCol w="914400"/>
              </a:tblGrid>
              <a:tr h="0">
                <a:tc>
                  <a:txBody>
                    <a:bodyPr/>
                    <a:lstStyle/>
                    <a:p>
                      <a:pPr marL="0" marR="0">
                        <a:lnSpc>
                          <a:spcPct val="107000"/>
                        </a:lnSpc>
                        <a:spcBef>
                          <a:spcPts val="0"/>
                        </a:spcBef>
                        <a:spcAft>
                          <a:spcPts val="0"/>
                        </a:spcAft>
                      </a:pPr>
                      <a:r>
                        <a:rPr lang="en-US" sz="1800" dirty="0">
                          <a:solidFill>
                            <a:schemeClr val="tx1"/>
                          </a:solidFill>
                          <a:effectLst/>
                        </a:rPr>
                        <a:t>Examples:</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how</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when</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dirty="0">
                          <a:solidFill>
                            <a:schemeClr val="tx1"/>
                          </a:solidFill>
                          <a:effectLst/>
                        </a:rPr>
                        <a:t>    </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which</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whom</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why</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r h="0">
                <a:tc>
                  <a:txBody>
                    <a:bodyPr/>
                    <a:lstStyle/>
                    <a:p>
                      <a:pPr marL="0" marR="0">
                        <a:lnSpc>
                          <a:spcPct val="107000"/>
                        </a:lnSpc>
                        <a:spcBef>
                          <a:spcPts val="0"/>
                        </a:spcBef>
                        <a:spcAft>
                          <a:spcPts val="800"/>
                        </a:spcAft>
                      </a:pPr>
                      <a:r>
                        <a:rPr lang="en-US" sz="1800" dirty="0">
                          <a:solidFill>
                            <a:schemeClr val="tx1"/>
                          </a:solidFill>
                          <a:effectLst/>
                        </a:rPr>
                        <a:t> </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dirty="0">
                          <a:solidFill>
                            <a:schemeClr val="tx1"/>
                          </a:solidFill>
                          <a:effectLst/>
                        </a:rPr>
                        <a:t>    </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dirty="0">
                          <a:solidFill>
                            <a:schemeClr val="tx1"/>
                          </a:solidFill>
                          <a:effectLst/>
                        </a:rPr>
                        <a:t>what</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dirty="0">
                          <a:solidFill>
                            <a:schemeClr val="tx1"/>
                          </a:solidFill>
                          <a:effectLst/>
                        </a:rPr>
                        <a:t>    </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dirty="0">
                          <a:solidFill>
                            <a:schemeClr val="tx1"/>
                          </a:solidFill>
                          <a:effectLst/>
                        </a:rPr>
                        <a:t>where</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dirty="0">
                          <a:solidFill>
                            <a:schemeClr val="tx1"/>
                          </a:solidFill>
                          <a:effectLst/>
                        </a:rPr>
                        <a:t>    </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dirty="0">
                          <a:solidFill>
                            <a:schemeClr val="tx1"/>
                          </a:solidFill>
                          <a:effectLst/>
                        </a:rPr>
                        <a:t>who</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dirty="0">
                          <a:solidFill>
                            <a:schemeClr val="tx1"/>
                          </a:solidFill>
                          <a:effectLst/>
                        </a:rPr>
                        <a:t>    </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dirty="0">
                          <a:solidFill>
                            <a:schemeClr val="tx1"/>
                          </a:solidFill>
                          <a:effectLst/>
                        </a:rPr>
                        <a:t>whose</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dirty="0">
                          <a:solidFill>
                            <a:schemeClr val="tx1"/>
                          </a:solidFill>
                          <a:effectLst/>
                        </a:rPr>
                        <a:t>    </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dirty="0">
                          <a:solidFill>
                            <a:schemeClr val="tx1"/>
                          </a:solidFill>
                          <a:effectLst/>
                        </a:rPr>
                        <a:t> </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bl>
          </a:graphicData>
        </a:graphic>
      </p:graphicFrame>
      <p:sp>
        <p:nvSpPr>
          <p:cNvPr id="7" name="Rectangle 1"/>
          <p:cNvSpPr>
            <a:spLocks noChangeArrowheads="1"/>
          </p:cNvSpPr>
          <p:nvPr/>
        </p:nvSpPr>
        <p:spPr bwMode="auto">
          <a:xfrm>
            <a:off x="896471" y="4664827"/>
            <a:ext cx="7462749"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457200" algn="l"/>
              </a:tabLst>
              <a:defRPr>
                <a:solidFill>
                  <a:schemeClr val="tx1"/>
                </a:solidFill>
                <a:latin typeface="Arial" panose="020B0604020202020204" pitchFamily="34" charset="0"/>
              </a:defRPr>
            </a:lvl1pPr>
            <a:lvl2pPr eaLnBrk="0" fontAlgn="base" hangingPunct="0">
              <a:spcBef>
                <a:spcPct val="0"/>
              </a:spcBef>
              <a:spcAft>
                <a:spcPct val="0"/>
              </a:spcAft>
              <a:tabLst>
                <a:tab pos="457200" algn="l"/>
              </a:tabLst>
              <a:defRPr>
                <a:solidFill>
                  <a:schemeClr val="tx1"/>
                </a:solidFill>
                <a:latin typeface="Arial" panose="020B0604020202020204" pitchFamily="34" charset="0"/>
              </a:defRPr>
            </a:lvl2pPr>
            <a:lvl3pPr eaLnBrk="0" fontAlgn="base" hangingPunct="0">
              <a:spcBef>
                <a:spcPct val="0"/>
              </a:spcBef>
              <a:spcAft>
                <a:spcPct val="0"/>
              </a:spcAft>
              <a:tabLst>
                <a:tab pos="457200" algn="l"/>
              </a:tabLst>
              <a:defRPr>
                <a:solidFill>
                  <a:schemeClr val="tx1"/>
                </a:solidFill>
                <a:latin typeface="Arial" panose="020B0604020202020204" pitchFamily="34" charset="0"/>
              </a:defRPr>
            </a:lvl3pPr>
            <a:lvl4pPr eaLnBrk="0" fontAlgn="base" hangingPunct="0">
              <a:spcBef>
                <a:spcPct val="0"/>
              </a:spcBef>
              <a:spcAft>
                <a:spcPct val="0"/>
              </a:spcAft>
              <a:tabLst>
                <a:tab pos="457200" algn="l"/>
              </a:tabLst>
              <a:defRPr>
                <a:solidFill>
                  <a:schemeClr val="tx1"/>
                </a:solidFill>
                <a:latin typeface="Arial" panose="020B0604020202020204" pitchFamily="34" charset="0"/>
              </a:defRPr>
            </a:lvl4pPr>
            <a:lvl5pPr eaLnBrk="0" fontAlgn="base" hangingPunct="0">
              <a:spcBef>
                <a:spcPct val="0"/>
              </a:spcBef>
              <a:spcAft>
                <a:spcPct val="0"/>
              </a:spcAft>
              <a:tabLst>
                <a:tab pos="457200" algn="l"/>
              </a:tabLst>
              <a:defRPr>
                <a:solidFill>
                  <a:schemeClr val="tx1"/>
                </a:solidFill>
                <a:latin typeface="Arial" panose="020B0604020202020204" pitchFamily="34" charset="0"/>
              </a:defRPr>
            </a:lvl5pPr>
            <a:lvl6pPr eaLnBrk="0" fontAlgn="base" hangingPunct="0">
              <a:spcBef>
                <a:spcPct val="0"/>
              </a:spcBef>
              <a:spcAft>
                <a:spcPct val="0"/>
              </a:spcAft>
              <a:tabLst>
                <a:tab pos="457200" algn="l"/>
              </a:tabLst>
              <a:defRPr>
                <a:solidFill>
                  <a:schemeClr val="tx1"/>
                </a:solidFill>
                <a:latin typeface="Arial" panose="020B0604020202020204" pitchFamily="34" charset="0"/>
              </a:defRPr>
            </a:lvl6pPr>
            <a:lvl7pPr eaLnBrk="0" fontAlgn="base" hangingPunct="0">
              <a:spcBef>
                <a:spcPct val="0"/>
              </a:spcBef>
              <a:spcAft>
                <a:spcPct val="0"/>
              </a:spcAft>
              <a:tabLst>
                <a:tab pos="457200" algn="l"/>
              </a:tabLst>
              <a:defRPr>
                <a:solidFill>
                  <a:schemeClr val="tx1"/>
                </a:solidFill>
                <a:latin typeface="Arial" panose="020B0604020202020204" pitchFamily="34" charset="0"/>
              </a:defRPr>
            </a:lvl7pPr>
            <a:lvl8pPr eaLnBrk="0" fontAlgn="base" hangingPunct="0">
              <a:spcBef>
                <a:spcPct val="0"/>
              </a:spcBef>
              <a:spcAft>
                <a:spcPct val="0"/>
              </a:spcAft>
              <a:tabLst>
                <a:tab pos="457200" algn="l"/>
              </a:tabLst>
              <a:defRPr>
                <a:solidFill>
                  <a:schemeClr val="tx1"/>
                </a:solidFill>
                <a:latin typeface="Arial" panose="020B0604020202020204" pitchFamily="34" charset="0"/>
              </a:defRPr>
            </a:lvl8pPr>
            <a:lvl9pPr eaLnBrk="0" fontAlgn="base" hangingPunct="0">
              <a:spcBef>
                <a:spcPct val="0"/>
              </a:spcBef>
              <a:spcAft>
                <a:spcPct val="0"/>
              </a:spcAft>
              <a:tabLst>
                <a:tab pos="45720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b="0" i="1" u="none" strike="noStrike" cap="none" normalizeH="0" baseline="0" dirty="0" smtClean="0">
                <a:ln>
                  <a:noFill/>
                </a:ln>
                <a:solidFill>
                  <a:schemeClr val="tx1"/>
                </a:solidFill>
                <a:effectLst/>
                <a:latin typeface="+mn-lt"/>
                <a:ea typeface="Times New Roman" panose="02020603050405020304" pitchFamily="18" charset="0"/>
              </a:rPr>
              <a:t>Who</a:t>
            </a:r>
            <a:r>
              <a:rPr kumimoji="0" lang="en-US" altLang="en-US" b="0" i="0" u="none" strike="noStrike" cap="none" normalizeH="0" baseline="0" dirty="0" smtClean="0">
                <a:ln>
                  <a:noFill/>
                </a:ln>
                <a:solidFill>
                  <a:schemeClr val="tx1"/>
                </a:solidFill>
                <a:effectLst/>
                <a:latin typeface="+mn-lt"/>
                <a:ea typeface="Times New Roman" panose="02020603050405020304" pitchFamily="18" charset="0"/>
              </a:rPr>
              <a:t> was there? </a:t>
            </a:r>
            <a:br>
              <a:rPr kumimoji="0" lang="en-US" altLang="en-US" b="0" i="0" u="none" strike="noStrike" cap="none" normalizeH="0" baseline="0" dirty="0" smtClean="0">
                <a:ln>
                  <a:noFill/>
                </a:ln>
                <a:solidFill>
                  <a:schemeClr val="tx1"/>
                </a:solidFill>
                <a:effectLst/>
                <a:latin typeface="+mn-lt"/>
                <a:ea typeface="Times New Roman" panose="02020603050405020304" pitchFamily="18" charset="0"/>
              </a:rPr>
            </a:br>
            <a:r>
              <a:rPr kumimoji="0" lang="en-US" altLang="en-US" b="0" i="1" u="none" strike="noStrike" cap="none" normalizeH="0" baseline="0" dirty="0" smtClean="0">
                <a:ln>
                  <a:noFill/>
                </a:ln>
                <a:solidFill>
                  <a:schemeClr val="tx1"/>
                </a:solidFill>
                <a:effectLst/>
                <a:latin typeface="+mn-lt"/>
                <a:ea typeface="Times New Roman" panose="02020603050405020304" pitchFamily="18" charset="0"/>
              </a:rPr>
              <a:t>Whose</a:t>
            </a:r>
            <a:r>
              <a:rPr kumimoji="0" lang="en-US" altLang="en-US" b="0" i="0" u="none" strike="noStrike" cap="none" normalizeH="0" baseline="0" dirty="0" smtClean="0">
                <a:ln>
                  <a:noFill/>
                </a:ln>
                <a:solidFill>
                  <a:schemeClr val="tx1"/>
                </a:solidFill>
                <a:effectLst/>
                <a:latin typeface="+mn-lt"/>
                <a:ea typeface="Times New Roman" panose="02020603050405020304" pitchFamily="18" charset="0"/>
              </a:rPr>
              <a:t> coat is this? </a:t>
            </a:r>
            <a:br>
              <a:rPr kumimoji="0" lang="en-US" altLang="en-US" b="0" i="0" u="none" strike="noStrike" cap="none" normalizeH="0" baseline="0" dirty="0" smtClean="0">
                <a:ln>
                  <a:noFill/>
                </a:ln>
                <a:solidFill>
                  <a:schemeClr val="tx1"/>
                </a:solidFill>
                <a:effectLst/>
                <a:latin typeface="+mn-lt"/>
                <a:ea typeface="Times New Roman" panose="02020603050405020304" pitchFamily="18" charset="0"/>
              </a:rPr>
            </a:br>
            <a:r>
              <a:rPr kumimoji="0" lang="en-US" altLang="en-US" b="0" i="1" u="none" strike="noStrike" cap="none" normalizeH="0" baseline="0" dirty="0" smtClean="0">
                <a:ln>
                  <a:noFill/>
                </a:ln>
                <a:solidFill>
                  <a:schemeClr val="tx1"/>
                </a:solidFill>
                <a:effectLst/>
                <a:latin typeface="+mn-lt"/>
                <a:ea typeface="Times New Roman" panose="02020603050405020304" pitchFamily="18" charset="0"/>
              </a:rPr>
              <a:t>What</a:t>
            </a:r>
            <a:r>
              <a:rPr kumimoji="0" lang="en-US" altLang="en-US" b="0" i="0" u="none" strike="noStrike" cap="none" normalizeH="0" baseline="0" dirty="0" smtClean="0">
                <a:ln>
                  <a:noFill/>
                </a:ln>
                <a:solidFill>
                  <a:schemeClr val="tx1"/>
                </a:solidFill>
                <a:effectLst/>
                <a:latin typeface="+mn-lt"/>
                <a:ea typeface="Times New Roman" panose="02020603050405020304" pitchFamily="18" charset="0"/>
              </a:rPr>
              <a:t> was the outcome of the meeting? </a:t>
            </a:r>
            <a:br>
              <a:rPr kumimoji="0" lang="en-US" altLang="en-US" b="0" i="0" u="none" strike="noStrike" cap="none" normalizeH="0" baseline="0" dirty="0" smtClean="0">
                <a:ln>
                  <a:noFill/>
                </a:ln>
                <a:solidFill>
                  <a:schemeClr val="tx1"/>
                </a:solidFill>
                <a:effectLst/>
                <a:latin typeface="+mn-lt"/>
                <a:ea typeface="Times New Roman" panose="02020603050405020304" pitchFamily="18" charset="0"/>
              </a:rPr>
            </a:br>
            <a:r>
              <a:rPr kumimoji="0" lang="en-US" altLang="en-US" b="0" i="0" u="none" strike="noStrike" cap="none" normalizeH="0" baseline="0" dirty="0" smtClean="0">
                <a:ln>
                  <a:noFill/>
                </a:ln>
                <a:solidFill>
                  <a:schemeClr val="tx1"/>
                </a:solidFill>
                <a:effectLst/>
                <a:latin typeface="+mn-lt"/>
                <a:ea typeface="Times New Roman" panose="02020603050405020304" pitchFamily="18" charset="0"/>
              </a:rPr>
              <a:t>By</a:t>
            </a:r>
            <a:r>
              <a:rPr kumimoji="0" lang="en-US" altLang="en-US" b="0" i="1" u="none" strike="noStrike" cap="none" normalizeH="0" baseline="0" dirty="0" smtClean="0">
                <a:ln>
                  <a:noFill/>
                </a:ln>
                <a:solidFill>
                  <a:schemeClr val="tx1"/>
                </a:solidFill>
                <a:effectLst/>
                <a:latin typeface="+mn-lt"/>
                <a:ea typeface="Times New Roman" panose="02020603050405020304" pitchFamily="18" charset="0"/>
              </a:rPr>
              <a:t> whom</a:t>
            </a:r>
            <a:r>
              <a:rPr kumimoji="0" lang="en-US" altLang="en-US" b="0" i="0" u="none" strike="noStrike" cap="none" normalizeH="0" baseline="0" dirty="0" smtClean="0">
                <a:ln>
                  <a:noFill/>
                </a:ln>
                <a:solidFill>
                  <a:schemeClr val="tx1"/>
                </a:solidFill>
                <a:effectLst/>
                <a:latin typeface="+mn-lt"/>
                <a:ea typeface="Times New Roman" panose="02020603050405020304" pitchFamily="18" charset="0"/>
              </a:rPr>
              <a:t> was it written? (the interrogative form is preceded by a preposition)</a:t>
            </a:r>
            <a:endParaRPr kumimoji="0" lang="en-US" altLang="en-US" sz="2800" b="0" i="0" u="none" strike="noStrike" cap="none" normalizeH="0" baseline="0" dirty="0" smtClean="0">
              <a:ln>
                <a:noFill/>
              </a:ln>
              <a:solidFill>
                <a:schemeClr val="tx1"/>
              </a:solidFill>
              <a:effectLst/>
              <a:latin typeface="+mn-lt"/>
            </a:endParaRPr>
          </a:p>
        </p:txBody>
      </p:sp>
    </p:spTree>
    <p:extLst>
      <p:ext uri="{BB962C8B-B14F-4D97-AF65-F5344CB8AC3E}">
        <p14:creationId xmlns:p14="http://schemas.microsoft.com/office/powerpoint/2010/main" val="244773567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14745" y="228600"/>
            <a:ext cx="2528455" cy="720847"/>
          </a:xfrm>
          <a:prstGeom prst="rect">
            <a:avLst/>
          </a:prstGeom>
        </p:spPr>
      </p:pic>
      <p:graphicFrame>
        <p:nvGraphicFramePr>
          <p:cNvPr id="2" name="Table 1"/>
          <p:cNvGraphicFramePr>
            <a:graphicFrameLocks noGrp="1"/>
          </p:cNvGraphicFramePr>
          <p:nvPr>
            <p:extLst>
              <p:ext uri="{D42A27DB-BD31-4B8C-83A1-F6EECF244321}">
                <p14:modId xmlns:p14="http://schemas.microsoft.com/office/powerpoint/2010/main" val="4019402614"/>
              </p:ext>
            </p:extLst>
          </p:nvPr>
        </p:nvGraphicFramePr>
        <p:xfrm>
          <a:off x="787680" y="3512436"/>
          <a:ext cx="10058400" cy="293497"/>
        </p:xfrm>
        <a:graphic>
          <a:graphicData uri="http://schemas.openxmlformats.org/drawingml/2006/table">
            <a:tbl>
              <a:tblPr firstRow="1" firstCol="1" bandRow="1">
                <a:tableStyleId>{5C22544A-7EE6-4342-B048-85BDC9FD1C3A}</a:tableStyleId>
              </a:tblPr>
              <a:tblGrid>
                <a:gridCol w="1117600"/>
                <a:gridCol w="1117600"/>
                <a:gridCol w="1117600"/>
                <a:gridCol w="1117600"/>
                <a:gridCol w="1117600"/>
                <a:gridCol w="1117600"/>
                <a:gridCol w="1117600"/>
                <a:gridCol w="1117600"/>
                <a:gridCol w="1117600"/>
              </a:tblGrid>
              <a:tr h="0">
                <a:tc>
                  <a:txBody>
                    <a:bodyPr/>
                    <a:lstStyle/>
                    <a:p>
                      <a:pPr marL="0" marR="0">
                        <a:lnSpc>
                          <a:spcPct val="107000"/>
                        </a:lnSpc>
                        <a:spcBef>
                          <a:spcPts val="0"/>
                        </a:spcBef>
                        <a:spcAft>
                          <a:spcPts val="0"/>
                        </a:spcAft>
                      </a:pPr>
                      <a:r>
                        <a:rPr lang="en-US" sz="1800" dirty="0">
                          <a:solidFill>
                            <a:schemeClr val="tx1"/>
                          </a:solidFill>
                          <a:effectLst/>
                        </a:rPr>
                        <a:t>Examples:</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dirty="0">
                          <a:solidFill>
                            <a:schemeClr val="tx1"/>
                          </a:solidFill>
                          <a:effectLst/>
                        </a:rPr>
                        <a:t>    </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dirty="0">
                          <a:solidFill>
                            <a:schemeClr val="tx1"/>
                          </a:solidFill>
                          <a:effectLst/>
                        </a:rPr>
                        <a:t>that</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dirty="0">
                          <a:solidFill>
                            <a:schemeClr val="tx1"/>
                          </a:solidFill>
                          <a:effectLst/>
                        </a:rPr>
                        <a:t>    </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dirty="0">
                          <a:solidFill>
                            <a:schemeClr val="tx1"/>
                          </a:solidFill>
                          <a:effectLst/>
                        </a:rPr>
                        <a:t>these</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dirty="0">
                          <a:solidFill>
                            <a:schemeClr val="tx1"/>
                          </a:solidFill>
                          <a:effectLst/>
                        </a:rPr>
                        <a:t>    </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dirty="0">
                          <a:solidFill>
                            <a:schemeClr val="tx1"/>
                          </a:solidFill>
                          <a:effectLst/>
                        </a:rPr>
                        <a:t>this</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dirty="0">
                          <a:solidFill>
                            <a:schemeClr val="tx1"/>
                          </a:solidFill>
                          <a:effectLst/>
                        </a:rPr>
                        <a:t>    </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dirty="0">
                          <a:solidFill>
                            <a:schemeClr val="tx1"/>
                          </a:solidFill>
                          <a:effectLst/>
                        </a:rPr>
                        <a:t>those</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bl>
          </a:graphicData>
        </a:graphic>
      </p:graphicFrame>
      <p:sp>
        <p:nvSpPr>
          <p:cNvPr id="4" name="Rectangle 1"/>
          <p:cNvSpPr>
            <a:spLocks noChangeArrowheads="1"/>
          </p:cNvSpPr>
          <p:nvPr/>
        </p:nvSpPr>
        <p:spPr bwMode="auto">
          <a:xfrm>
            <a:off x="729411" y="2547829"/>
            <a:ext cx="11072625" cy="38164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ctr" anchorCtr="0" compatLnSpc="1">
            <a:prstTxWarp prst="textNoShape">
              <a:avLst/>
            </a:prstTxWarp>
            <a:spAutoFit/>
          </a:bodyPr>
          <a:lstStyle>
            <a:lvl1pPr eaLnBrk="0" fontAlgn="base" hangingPunct="0">
              <a:spcBef>
                <a:spcPct val="0"/>
              </a:spcBef>
              <a:spcAft>
                <a:spcPct val="0"/>
              </a:spcAft>
              <a:tabLst>
                <a:tab pos="457200" algn="l"/>
              </a:tabLst>
              <a:defRPr>
                <a:solidFill>
                  <a:schemeClr val="tx1"/>
                </a:solidFill>
                <a:latin typeface="Arial" panose="020B0604020202020204" pitchFamily="34" charset="0"/>
              </a:defRPr>
            </a:lvl1pPr>
            <a:lvl2pPr eaLnBrk="0" fontAlgn="base" hangingPunct="0">
              <a:spcBef>
                <a:spcPct val="0"/>
              </a:spcBef>
              <a:spcAft>
                <a:spcPct val="0"/>
              </a:spcAft>
              <a:tabLst>
                <a:tab pos="457200" algn="l"/>
              </a:tabLst>
              <a:defRPr>
                <a:solidFill>
                  <a:schemeClr val="tx1"/>
                </a:solidFill>
                <a:latin typeface="Arial" panose="020B0604020202020204" pitchFamily="34" charset="0"/>
              </a:defRPr>
            </a:lvl2pPr>
            <a:lvl3pPr eaLnBrk="0" fontAlgn="base" hangingPunct="0">
              <a:spcBef>
                <a:spcPct val="0"/>
              </a:spcBef>
              <a:spcAft>
                <a:spcPct val="0"/>
              </a:spcAft>
              <a:tabLst>
                <a:tab pos="457200" algn="l"/>
              </a:tabLst>
              <a:defRPr>
                <a:solidFill>
                  <a:schemeClr val="tx1"/>
                </a:solidFill>
                <a:latin typeface="Arial" panose="020B0604020202020204" pitchFamily="34" charset="0"/>
              </a:defRPr>
            </a:lvl3pPr>
            <a:lvl4pPr eaLnBrk="0" fontAlgn="base" hangingPunct="0">
              <a:spcBef>
                <a:spcPct val="0"/>
              </a:spcBef>
              <a:spcAft>
                <a:spcPct val="0"/>
              </a:spcAft>
              <a:tabLst>
                <a:tab pos="457200" algn="l"/>
              </a:tabLst>
              <a:defRPr>
                <a:solidFill>
                  <a:schemeClr val="tx1"/>
                </a:solidFill>
                <a:latin typeface="Arial" panose="020B0604020202020204" pitchFamily="34" charset="0"/>
              </a:defRPr>
            </a:lvl4pPr>
            <a:lvl5pPr eaLnBrk="0" fontAlgn="base" hangingPunct="0">
              <a:spcBef>
                <a:spcPct val="0"/>
              </a:spcBef>
              <a:spcAft>
                <a:spcPct val="0"/>
              </a:spcAft>
              <a:tabLst>
                <a:tab pos="457200" algn="l"/>
              </a:tabLst>
              <a:defRPr>
                <a:solidFill>
                  <a:schemeClr val="tx1"/>
                </a:solidFill>
                <a:latin typeface="Arial" panose="020B0604020202020204" pitchFamily="34" charset="0"/>
              </a:defRPr>
            </a:lvl5pPr>
            <a:lvl6pPr eaLnBrk="0" fontAlgn="base" hangingPunct="0">
              <a:spcBef>
                <a:spcPct val="0"/>
              </a:spcBef>
              <a:spcAft>
                <a:spcPct val="0"/>
              </a:spcAft>
              <a:tabLst>
                <a:tab pos="457200" algn="l"/>
              </a:tabLst>
              <a:defRPr>
                <a:solidFill>
                  <a:schemeClr val="tx1"/>
                </a:solidFill>
                <a:latin typeface="Arial" panose="020B0604020202020204" pitchFamily="34" charset="0"/>
              </a:defRPr>
            </a:lvl6pPr>
            <a:lvl7pPr eaLnBrk="0" fontAlgn="base" hangingPunct="0">
              <a:spcBef>
                <a:spcPct val="0"/>
              </a:spcBef>
              <a:spcAft>
                <a:spcPct val="0"/>
              </a:spcAft>
              <a:tabLst>
                <a:tab pos="457200" algn="l"/>
              </a:tabLst>
              <a:defRPr>
                <a:solidFill>
                  <a:schemeClr val="tx1"/>
                </a:solidFill>
                <a:latin typeface="Arial" panose="020B0604020202020204" pitchFamily="34" charset="0"/>
              </a:defRPr>
            </a:lvl7pPr>
            <a:lvl8pPr eaLnBrk="0" fontAlgn="base" hangingPunct="0">
              <a:spcBef>
                <a:spcPct val="0"/>
              </a:spcBef>
              <a:spcAft>
                <a:spcPct val="0"/>
              </a:spcAft>
              <a:tabLst>
                <a:tab pos="457200" algn="l"/>
              </a:tabLst>
              <a:defRPr>
                <a:solidFill>
                  <a:schemeClr val="tx1"/>
                </a:solidFill>
                <a:latin typeface="Arial" panose="020B0604020202020204" pitchFamily="34" charset="0"/>
              </a:defRPr>
            </a:lvl8pPr>
            <a:lvl9pPr eaLnBrk="0" fontAlgn="base" hangingPunct="0">
              <a:spcBef>
                <a:spcPct val="0"/>
              </a:spcBef>
              <a:spcAft>
                <a:spcPct val="0"/>
              </a:spcAft>
              <a:tabLst>
                <a:tab pos="45720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altLang="en-US" sz="2400" b="1" i="0" u="none" strike="noStrike" cap="none" normalizeH="0" baseline="0" dirty="0" smtClean="0">
                <a:ln>
                  <a:noFill/>
                </a:ln>
                <a:solidFill>
                  <a:schemeClr val="tx1"/>
                </a:solidFill>
                <a:effectLst/>
                <a:latin typeface="+mn-lt"/>
                <a:ea typeface="Times New Roman" panose="02020603050405020304" pitchFamily="18" charset="0"/>
              </a:rPr>
              <a:t>Demonstrative</a:t>
            </a: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2000" b="0" i="0" u="none" strike="noStrike" cap="none" normalizeH="0" baseline="0" dirty="0" smtClean="0">
                <a:ln>
                  <a:noFill/>
                </a:ln>
                <a:solidFill>
                  <a:schemeClr val="tx1"/>
                </a:solidFill>
                <a:effectLst/>
                <a:latin typeface="+mn-lt"/>
                <a:ea typeface="Calibri" panose="020F0502020204030204" pitchFamily="34" charset="0"/>
                <a:cs typeface="Times New Roman" panose="02020603050405020304" pitchFamily="18" charset="0"/>
              </a:rPr>
              <a:t>refer to the antecedent</a:t>
            </a: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lang="en-US" altLang="en-US" sz="2000" dirty="0">
              <a:latin typeface="+mn-lt"/>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kumimoji="0" lang="en-US" altLang="en-US" sz="2000" b="0" i="0" u="none" strike="noStrike" cap="none" normalizeH="0" baseline="0" dirty="0" smtClean="0">
              <a:ln>
                <a:noFill/>
              </a:ln>
              <a:solidFill>
                <a:schemeClr val="tx1"/>
              </a:solidFill>
              <a:effectLst/>
              <a:latin typeface="+mn-lt"/>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kumimoji="0" lang="en-US" altLang="en-US" sz="2000" b="0" i="0" u="none" strike="noStrike" cap="none" normalizeH="0" baseline="0" dirty="0" smtClean="0">
              <a:ln>
                <a:noFill/>
              </a:ln>
              <a:solidFill>
                <a:schemeClr val="tx1"/>
              </a:solidFill>
              <a:effectLst/>
              <a:latin typeface="+mn-lt"/>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kumimoji="0" lang="en-US" altLang="en-US" sz="1200" b="0" i="0" u="none" strike="noStrike" cap="none" normalizeH="0" baseline="0" dirty="0" smtClean="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b="0" i="0" u="none" strike="noStrike" cap="none" normalizeH="0" baseline="0" dirty="0" smtClean="0">
                <a:ln>
                  <a:noFill/>
                </a:ln>
                <a:solidFill>
                  <a:schemeClr val="tx1"/>
                </a:solidFill>
                <a:effectLst/>
                <a:latin typeface="+mn-lt"/>
                <a:ea typeface="Times New Roman" panose="02020603050405020304" pitchFamily="18" charset="0"/>
              </a:rPr>
              <a:t>Often money is allocated but cannot be spent. </a:t>
            </a:r>
            <a:r>
              <a:rPr kumimoji="0" lang="en-US" altLang="en-US" b="0" i="1" u="none" strike="noStrike" cap="none" normalizeH="0" baseline="0" dirty="0" smtClean="0">
                <a:ln>
                  <a:noFill/>
                </a:ln>
                <a:solidFill>
                  <a:schemeClr val="tx1"/>
                </a:solidFill>
                <a:effectLst/>
                <a:latin typeface="+mn-lt"/>
                <a:ea typeface="Times New Roman" panose="02020603050405020304" pitchFamily="18" charset="0"/>
              </a:rPr>
              <a:t>This</a:t>
            </a:r>
            <a:r>
              <a:rPr kumimoji="0" lang="en-US" altLang="en-US" b="0" i="0" u="none" strike="noStrike" cap="none" normalizeH="0" baseline="0" dirty="0" smtClean="0">
                <a:ln>
                  <a:noFill/>
                </a:ln>
                <a:solidFill>
                  <a:schemeClr val="tx1"/>
                </a:solidFill>
                <a:effectLst/>
                <a:latin typeface="+mn-lt"/>
                <a:ea typeface="Times New Roman" panose="02020603050405020304" pitchFamily="18" charset="0"/>
              </a:rPr>
              <a:t> is the case with the hundred thousand earmarked two years ago for the restoration project. (</a:t>
            </a:r>
            <a:r>
              <a:rPr kumimoji="0" lang="en-US" altLang="en-US" b="0" i="1" u="none" strike="noStrike" cap="none" normalizeH="0" baseline="0" dirty="0" smtClean="0">
                <a:ln>
                  <a:noFill/>
                </a:ln>
                <a:solidFill>
                  <a:schemeClr val="tx1"/>
                </a:solidFill>
                <a:effectLst/>
                <a:latin typeface="+mn-lt"/>
                <a:ea typeface="Times New Roman" panose="02020603050405020304" pitchFamily="18" charset="0"/>
              </a:rPr>
              <a:t>This</a:t>
            </a:r>
            <a:r>
              <a:rPr kumimoji="0" lang="en-US" altLang="en-US" b="0" i="0" u="none" strike="noStrike" cap="none" normalizeH="0" baseline="0" dirty="0" smtClean="0">
                <a:ln>
                  <a:noFill/>
                </a:ln>
                <a:solidFill>
                  <a:schemeClr val="tx1"/>
                </a:solidFill>
                <a:effectLst/>
                <a:latin typeface="+mn-lt"/>
                <a:ea typeface="Times New Roman" panose="02020603050405020304" pitchFamily="18" charset="0"/>
              </a:rPr>
              <a:t> refers to the whole previous statement.) </a:t>
            </a:r>
            <a:br>
              <a:rPr kumimoji="0" lang="en-US" altLang="en-US" b="0" i="0" u="none" strike="noStrike" cap="none" normalizeH="0" baseline="0" dirty="0" smtClean="0">
                <a:ln>
                  <a:noFill/>
                </a:ln>
                <a:solidFill>
                  <a:schemeClr val="tx1"/>
                </a:solidFill>
                <a:effectLst/>
                <a:latin typeface="+mn-lt"/>
                <a:ea typeface="Times New Roman" panose="02020603050405020304" pitchFamily="18" charset="0"/>
              </a:rPr>
            </a:br>
            <a:r>
              <a:rPr kumimoji="0" lang="en-US" altLang="en-US" b="0" i="0" u="none" strike="noStrike" cap="none" normalizeH="0" baseline="0" dirty="0" smtClean="0">
                <a:ln>
                  <a:noFill/>
                </a:ln>
                <a:solidFill>
                  <a:schemeClr val="tx1"/>
                </a:solidFill>
                <a:effectLst/>
                <a:latin typeface="+mn-lt"/>
                <a:ea typeface="Times New Roman" panose="02020603050405020304" pitchFamily="18" charset="0"/>
              </a:rPr>
              <a:t>Where was the rent money going to come from? How was he going to feed and clothe himself? </a:t>
            </a:r>
            <a:r>
              <a:rPr kumimoji="0" lang="en-US" altLang="en-US" b="0" i="1" u="none" strike="noStrike" cap="none" normalizeH="0" baseline="0" dirty="0" smtClean="0">
                <a:ln>
                  <a:noFill/>
                </a:ln>
                <a:solidFill>
                  <a:schemeClr val="tx1"/>
                </a:solidFill>
                <a:effectLst/>
                <a:latin typeface="+mn-lt"/>
                <a:ea typeface="Times New Roman" panose="02020603050405020304" pitchFamily="18" charset="0"/>
              </a:rPr>
              <a:t>These</a:t>
            </a:r>
            <a:r>
              <a:rPr kumimoji="0" lang="en-US" altLang="en-US" b="0" i="0" u="none" strike="noStrike" cap="none" normalizeH="0" baseline="0" dirty="0" smtClean="0">
                <a:ln>
                  <a:noFill/>
                </a:ln>
                <a:solidFill>
                  <a:schemeClr val="tx1"/>
                </a:solidFill>
                <a:effectLst/>
                <a:latin typeface="+mn-lt"/>
                <a:ea typeface="Times New Roman" panose="02020603050405020304" pitchFamily="18" charset="0"/>
              </a:rPr>
              <a:t> were the questions that remained unanswered. (</a:t>
            </a:r>
            <a:r>
              <a:rPr kumimoji="0" lang="en-US" altLang="en-US" b="0" i="1" u="none" strike="noStrike" cap="none" normalizeH="0" baseline="0" dirty="0" smtClean="0">
                <a:ln>
                  <a:noFill/>
                </a:ln>
                <a:solidFill>
                  <a:schemeClr val="tx1"/>
                </a:solidFill>
                <a:effectLst/>
                <a:latin typeface="+mn-lt"/>
                <a:ea typeface="Times New Roman" panose="02020603050405020304" pitchFamily="18" charset="0"/>
              </a:rPr>
              <a:t>These</a:t>
            </a:r>
            <a:r>
              <a:rPr kumimoji="0" lang="en-US" altLang="en-US" b="0" i="0" u="none" strike="noStrike" cap="none" normalizeH="0" baseline="0" dirty="0" smtClean="0">
                <a:ln>
                  <a:noFill/>
                </a:ln>
                <a:solidFill>
                  <a:schemeClr val="tx1"/>
                </a:solidFill>
                <a:effectLst/>
                <a:latin typeface="+mn-lt"/>
                <a:ea typeface="Times New Roman" panose="02020603050405020304" pitchFamily="18" charset="0"/>
              </a:rPr>
              <a:t> refers back to the two questions.) </a:t>
            </a:r>
            <a:br>
              <a:rPr kumimoji="0" lang="en-US" altLang="en-US" b="0" i="0" u="none" strike="noStrike" cap="none" normalizeH="0" baseline="0" dirty="0" smtClean="0">
                <a:ln>
                  <a:noFill/>
                </a:ln>
                <a:solidFill>
                  <a:schemeClr val="tx1"/>
                </a:solidFill>
                <a:effectLst/>
                <a:latin typeface="+mn-lt"/>
                <a:ea typeface="Times New Roman" panose="02020603050405020304" pitchFamily="18" charset="0"/>
              </a:rPr>
            </a:br>
            <a:r>
              <a:rPr kumimoji="0" lang="en-US" altLang="en-US" b="0" i="0" u="none" strike="noStrike" cap="none" normalizeH="0" baseline="0" dirty="0" smtClean="0">
                <a:ln>
                  <a:noFill/>
                </a:ln>
                <a:solidFill>
                  <a:schemeClr val="tx1"/>
                </a:solidFill>
                <a:effectLst/>
                <a:latin typeface="+mn-lt"/>
                <a:ea typeface="Times New Roman" panose="02020603050405020304" pitchFamily="18" charset="0"/>
              </a:rPr>
              <a:t>“Feeling guilty—</a:t>
            </a:r>
            <a:r>
              <a:rPr kumimoji="0" lang="en-US" altLang="en-US" b="0" i="1" u="none" strike="noStrike" cap="none" normalizeH="0" baseline="0" dirty="0" smtClean="0">
                <a:ln>
                  <a:noFill/>
                </a:ln>
                <a:solidFill>
                  <a:schemeClr val="tx1"/>
                </a:solidFill>
                <a:effectLst/>
                <a:latin typeface="+mn-lt"/>
                <a:ea typeface="Times New Roman" panose="02020603050405020304" pitchFamily="18" charset="0"/>
              </a:rPr>
              <a:t>that</a:t>
            </a:r>
            <a:r>
              <a:rPr kumimoji="0" lang="en-US" altLang="en-US" b="0" i="0" u="none" strike="noStrike" cap="none" normalizeH="0" baseline="0" dirty="0" smtClean="0">
                <a:ln>
                  <a:noFill/>
                </a:ln>
                <a:solidFill>
                  <a:schemeClr val="tx1"/>
                </a:solidFill>
                <a:effectLst/>
                <a:latin typeface="+mn-lt"/>
                <a:ea typeface="Times New Roman" panose="02020603050405020304" pitchFamily="18" charset="0"/>
              </a:rPr>
              <a:t> is what life’s about,” Mary explained. (The antecedent for </a:t>
            </a:r>
            <a:r>
              <a:rPr kumimoji="0" lang="en-US" altLang="en-US" b="0" i="1" u="none" strike="noStrike" cap="none" normalizeH="0" baseline="0" dirty="0" smtClean="0">
                <a:ln>
                  <a:noFill/>
                </a:ln>
                <a:solidFill>
                  <a:schemeClr val="tx1"/>
                </a:solidFill>
                <a:effectLst/>
                <a:latin typeface="+mn-lt"/>
                <a:ea typeface="Times New Roman" panose="02020603050405020304" pitchFamily="18" charset="0"/>
              </a:rPr>
              <a:t>that</a:t>
            </a:r>
            <a:r>
              <a:rPr kumimoji="0" lang="en-US" altLang="en-US" b="0" i="0" u="none" strike="noStrike" cap="none" normalizeH="0" baseline="0" dirty="0" smtClean="0">
                <a:ln>
                  <a:noFill/>
                </a:ln>
                <a:solidFill>
                  <a:schemeClr val="tx1"/>
                </a:solidFill>
                <a:effectLst/>
                <a:latin typeface="+mn-lt"/>
                <a:ea typeface="Times New Roman" panose="02020603050405020304" pitchFamily="18" charset="0"/>
              </a:rPr>
              <a:t> is </a:t>
            </a:r>
            <a:r>
              <a:rPr kumimoji="0" lang="en-US" altLang="en-US" b="0" i="1" u="none" strike="noStrike" cap="none" normalizeH="0" baseline="0" dirty="0" smtClean="0">
                <a:ln>
                  <a:noFill/>
                </a:ln>
                <a:solidFill>
                  <a:schemeClr val="tx1"/>
                </a:solidFill>
                <a:effectLst/>
                <a:latin typeface="+mn-lt"/>
                <a:ea typeface="Times New Roman" panose="02020603050405020304" pitchFamily="18" charset="0"/>
              </a:rPr>
              <a:t>feeling guilty</a:t>
            </a:r>
            <a:r>
              <a:rPr kumimoji="0" lang="en-US" altLang="en-US" b="0" i="0" u="none" strike="noStrike" cap="none" normalizeH="0" baseline="0" dirty="0" smtClean="0">
                <a:ln>
                  <a:noFill/>
                </a:ln>
                <a:solidFill>
                  <a:schemeClr val="tx1"/>
                </a:solidFill>
                <a:effectLst/>
                <a:latin typeface="+mn-lt"/>
                <a:ea typeface="Times New Roman" panose="02020603050405020304" pitchFamily="18" charset="0"/>
              </a:rPr>
              <a:t>.) </a:t>
            </a:r>
            <a:br>
              <a:rPr kumimoji="0" lang="en-US" altLang="en-US" b="0" i="0" u="none" strike="noStrike" cap="none" normalizeH="0" baseline="0" dirty="0" smtClean="0">
                <a:ln>
                  <a:noFill/>
                </a:ln>
                <a:solidFill>
                  <a:schemeClr val="tx1"/>
                </a:solidFill>
                <a:effectLst/>
                <a:latin typeface="+mn-lt"/>
                <a:ea typeface="Times New Roman" panose="02020603050405020304" pitchFamily="18" charset="0"/>
              </a:rPr>
            </a:br>
            <a:r>
              <a:rPr kumimoji="0" lang="en-US" altLang="en-US" b="0" i="0" u="none" strike="noStrike" cap="none" normalizeH="0" baseline="0" dirty="0" smtClean="0">
                <a:ln>
                  <a:noFill/>
                </a:ln>
                <a:solidFill>
                  <a:schemeClr val="tx1"/>
                </a:solidFill>
                <a:effectLst/>
                <a:latin typeface="+mn-lt"/>
                <a:ea typeface="Times New Roman" panose="02020603050405020304" pitchFamily="18" charset="0"/>
              </a:rPr>
              <a:t>Part of her diary covers the years 1932 to 1934. For the </a:t>
            </a:r>
            <a:r>
              <a:rPr kumimoji="0" lang="en-US" altLang="en-US" b="0" i="0" u="none" strike="noStrike" cap="none" normalizeH="0" baseline="0" dirty="0" err="1" smtClean="0">
                <a:ln>
                  <a:noFill/>
                </a:ln>
                <a:solidFill>
                  <a:schemeClr val="tx1"/>
                </a:solidFill>
                <a:effectLst/>
                <a:latin typeface="+mn-lt"/>
                <a:ea typeface="Times New Roman" panose="02020603050405020304" pitchFamily="18" charset="0"/>
              </a:rPr>
              <a:t>Lenke</a:t>
            </a:r>
            <a:r>
              <a:rPr kumimoji="0" lang="en-US" altLang="en-US" b="0" i="0" u="none" strike="noStrike" cap="none" normalizeH="0" baseline="0" dirty="0" smtClean="0">
                <a:ln>
                  <a:noFill/>
                </a:ln>
                <a:solidFill>
                  <a:schemeClr val="tx1"/>
                </a:solidFill>
                <a:effectLst/>
                <a:latin typeface="+mn-lt"/>
                <a:ea typeface="Times New Roman" panose="02020603050405020304" pitchFamily="18" charset="0"/>
              </a:rPr>
              <a:t> family, </a:t>
            </a:r>
            <a:r>
              <a:rPr kumimoji="0" lang="en-US" altLang="en-US" b="0" i="1" u="none" strike="noStrike" cap="none" normalizeH="0" baseline="0" dirty="0" smtClean="0">
                <a:ln>
                  <a:noFill/>
                </a:ln>
                <a:solidFill>
                  <a:schemeClr val="tx1"/>
                </a:solidFill>
                <a:effectLst/>
                <a:latin typeface="+mn-lt"/>
                <a:ea typeface="Times New Roman" panose="02020603050405020304" pitchFamily="18" charset="0"/>
              </a:rPr>
              <a:t>those</a:t>
            </a:r>
            <a:r>
              <a:rPr kumimoji="0" lang="en-US" altLang="en-US" b="0" i="0" u="none" strike="noStrike" cap="none" normalizeH="0" baseline="0" dirty="0" smtClean="0">
                <a:ln>
                  <a:noFill/>
                </a:ln>
                <a:solidFill>
                  <a:schemeClr val="tx1"/>
                </a:solidFill>
                <a:effectLst/>
                <a:latin typeface="+mn-lt"/>
                <a:ea typeface="Times New Roman" panose="02020603050405020304" pitchFamily="18" charset="0"/>
              </a:rPr>
              <a:t> were the hardest years. (The antecedent for </a:t>
            </a:r>
            <a:r>
              <a:rPr kumimoji="0" lang="en-US" altLang="en-US" b="0" i="1" u="none" strike="noStrike" cap="none" normalizeH="0" baseline="0" dirty="0" smtClean="0">
                <a:ln>
                  <a:noFill/>
                </a:ln>
                <a:solidFill>
                  <a:schemeClr val="tx1"/>
                </a:solidFill>
                <a:effectLst/>
                <a:latin typeface="+mn-lt"/>
                <a:ea typeface="Times New Roman" panose="02020603050405020304" pitchFamily="18" charset="0"/>
              </a:rPr>
              <a:t>those</a:t>
            </a:r>
            <a:r>
              <a:rPr kumimoji="0" lang="en-US" altLang="en-US" b="0" i="0" u="none" strike="noStrike" cap="none" normalizeH="0" baseline="0" dirty="0" smtClean="0">
                <a:ln>
                  <a:noFill/>
                </a:ln>
                <a:solidFill>
                  <a:schemeClr val="tx1"/>
                </a:solidFill>
                <a:effectLst/>
                <a:latin typeface="+mn-lt"/>
                <a:ea typeface="Times New Roman" panose="02020603050405020304" pitchFamily="18" charset="0"/>
              </a:rPr>
              <a:t> is </a:t>
            </a:r>
            <a:r>
              <a:rPr kumimoji="0" lang="en-US" altLang="en-US" b="0" i="1" u="none" strike="noStrike" cap="none" normalizeH="0" baseline="0" dirty="0" smtClean="0">
                <a:ln>
                  <a:noFill/>
                </a:ln>
                <a:solidFill>
                  <a:schemeClr val="tx1"/>
                </a:solidFill>
                <a:effectLst/>
                <a:latin typeface="+mn-lt"/>
                <a:ea typeface="Times New Roman" panose="02020603050405020304" pitchFamily="18" charset="0"/>
              </a:rPr>
              <a:t>the years 1932 to 1934</a:t>
            </a:r>
            <a:r>
              <a:rPr kumimoji="0" lang="en-US" altLang="en-US" b="0" i="0" u="none" strike="noStrike" cap="none" normalizeH="0" baseline="0" dirty="0" smtClean="0">
                <a:ln>
                  <a:noFill/>
                </a:ln>
                <a:solidFill>
                  <a:schemeClr val="tx1"/>
                </a:solidFill>
                <a:effectLst/>
                <a:latin typeface="+mn-lt"/>
                <a:ea typeface="Times New Roman" panose="02020603050405020304" pitchFamily="18" charset="0"/>
              </a:rPr>
              <a:t>.)</a:t>
            </a:r>
            <a:endParaRPr kumimoji="0" lang="en-US" altLang="en-US" sz="2800" b="0" i="0" u="none" strike="noStrike" cap="none" normalizeH="0" baseline="0" dirty="0" smtClean="0">
              <a:ln>
                <a:noFill/>
              </a:ln>
              <a:solidFill>
                <a:schemeClr val="tx1"/>
              </a:solidFill>
              <a:effectLst/>
              <a:latin typeface="+mn-lt"/>
            </a:endParaRPr>
          </a:p>
        </p:txBody>
      </p:sp>
      <p:pic>
        <p:nvPicPr>
          <p:cNvPr id="6" name="Picture 2" descr="http://kaplaninternational.com/blog/wp-content/uploads/2012/07/blackboard400x300_V2.jpg"/>
          <p:cNvPicPr>
            <a:picLocks noChangeAspect="1" noChangeArrowheads="1"/>
          </p:cNvPicPr>
          <p:nvPr/>
        </p:nvPicPr>
        <p:blipFill rotWithShape="1">
          <a:blip r:embed="rId4">
            <a:extLst>
              <a:ext uri="{28A0092B-C50C-407E-A947-70E740481C1C}">
                <a14:useLocalDpi xmlns:a14="http://schemas.microsoft.com/office/drawing/2010/main" val="0"/>
              </a:ext>
            </a:extLst>
          </a:blip>
          <a:srcRect b="59746"/>
          <a:stretch/>
        </p:blipFill>
        <p:spPr bwMode="auto">
          <a:xfrm>
            <a:off x="7779328" y="589023"/>
            <a:ext cx="3661131" cy="11053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541968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14745" y="228600"/>
            <a:ext cx="2528455" cy="720847"/>
          </a:xfrm>
          <a:prstGeom prst="rect">
            <a:avLst/>
          </a:prstGeom>
        </p:spPr>
      </p:pic>
      <p:graphicFrame>
        <p:nvGraphicFramePr>
          <p:cNvPr id="2" name="Table 1"/>
          <p:cNvGraphicFramePr>
            <a:graphicFrameLocks noGrp="1"/>
          </p:cNvGraphicFramePr>
          <p:nvPr>
            <p:extLst>
              <p:ext uri="{D42A27DB-BD31-4B8C-83A1-F6EECF244321}">
                <p14:modId xmlns:p14="http://schemas.microsoft.com/office/powerpoint/2010/main" val="3754605485"/>
              </p:ext>
            </p:extLst>
          </p:nvPr>
        </p:nvGraphicFramePr>
        <p:xfrm>
          <a:off x="1160322" y="3217955"/>
          <a:ext cx="3838107" cy="1760982"/>
        </p:xfrm>
        <a:graphic>
          <a:graphicData uri="http://schemas.openxmlformats.org/drawingml/2006/table">
            <a:tbl>
              <a:tblPr firstRow="1" firstCol="1" bandRow="1">
                <a:tableStyleId>{5C22544A-7EE6-4342-B048-85BDC9FD1C3A}</a:tableStyleId>
              </a:tblPr>
              <a:tblGrid>
                <a:gridCol w="1279369"/>
                <a:gridCol w="1279369"/>
                <a:gridCol w="1279369"/>
              </a:tblGrid>
              <a:tr h="0">
                <a:tc>
                  <a:txBody>
                    <a:bodyPr/>
                    <a:lstStyle/>
                    <a:p>
                      <a:pPr marL="0" marR="0">
                        <a:lnSpc>
                          <a:spcPct val="107000"/>
                        </a:lnSpc>
                        <a:spcBef>
                          <a:spcPts val="0"/>
                        </a:spcBef>
                        <a:spcAft>
                          <a:spcPts val="0"/>
                        </a:spcAft>
                      </a:pPr>
                      <a:r>
                        <a:rPr lang="en-US" sz="1800" dirty="0">
                          <a:solidFill>
                            <a:schemeClr val="tx1"/>
                          </a:solidFill>
                          <a:effectLst/>
                        </a:rPr>
                        <a:t>Singular</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Plural</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r h="0">
                <a:tc>
                  <a:txBody>
                    <a:bodyPr/>
                    <a:lstStyle/>
                    <a:p>
                      <a:pPr marL="0" marR="0">
                        <a:lnSpc>
                          <a:spcPct val="107000"/>
                        </a:lnSpc>
                        <a:spcBef>
                          <a:spcPts val="0"/>
                        </a:spcBef>
                        <a:spcAft>
                          <a:spcPts val="800"/>
                        </a:spcAft>
                      </a:pPr>
                      <a:r>
                        <a:rPr lang="en-US" sz="1800" b="0">
                          <a:solidFill>
                            <a:schemeClr val="tx1"/>
                          </a:solidFill>
                          <a:effectLst/>
                        </a:rPr>
                        <a:t>myself</a:t>
                      </a:r>
                      <a:endParaRPr lang="en-US" sz="18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ourselves</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r h="0">
                <a:tc>
                  <a:txBody>
                    <a:bodyPr/>
                    <a:lstStyle/>
                    <a:p>
                      <a:pPr marL="0" marR="0">
                        <a:lnSpc>
                          <a:spcPct val="107000"/>
                        </a:lnSpc>
                        <a:spcBef>
                          <a:spcPts val="0"/>
                        </a:spcBef>
                        <a:spcAft>
                          <a:spcPts val="800"/>
                        </a:spcAft>
                      </a:pPr>
                      <a:r>
                        <a:rPr lang="en-US" sz="1800" b="0">
                          <a:solidFill>
                            <a:schemeClr val="tx1"/>
                          </a:solidFill>
                          <a:effectLst/>
                        </a:rPr>
                        <a:t>yourself</a:t>
                      </a:r>
                      <a:endParaRPr lang="en-US" sz="18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dirty="0">
                          <a:solidFill>
                            <a:schemeClr val="tx1"/>
                          </a:solidFill>
                          <a:effectLst/>
                        </a:rPr>
                        <a:t>    </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yourselves</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r h="0">
                <a:tc>
                  <a:txBody>
                    <a:bodyPr/>
                    <a:lstStyle/>
                    <a:p>
                      <a:pPr marL="0" marR="0">
                        <a:lnSpc>
                          <a:spcPct val="107000"/>
                        </a:lnSpc>
                        <a:spcBef>
                          <a:spcPts val="0"/>
                        </a:spcBef>
                        <a:spcAft>
                          <a:spcPts val="800"/>
                        </a:spcAft>
                      </a:pPr>
                      <a:r>
                        <a:rPr lang="en-US" sz="1800" b="0">
                          <a:solidFill>
                            <a:schemeClr val="tx1"/>
                          </a:solidFill>
                          <a:effectLst/>
                        </a:rPr>
                        <a:t>himself</a:t>
                      </a:r>
                      <a:endParaRPr lang="en-US" sz="18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themselves</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r h="0">
                <a:tc>
                  <a:txBody>
                    <a:bodyPr/>
                    <a:lstStyle/>
                    <a:p>
                      <a:pPr marL="0" marR="0">
                        <a:lnSpc>
                          <a:spcPct val="107000"/>
                        </a:lnSpc>
                        <a:spcBef>
                          <a:spcPts val="0"/>
                        </a:spcBef>
                        <a:spcAft>
                          <a:spcPts val="800"/>
                        </a:spcAft>
                      </a:pPr>
                      <a:r>
                        <a:rPr lang="en-US" sz="1800" b="0">
                          <a:solidFill>
                            <a:schemeClr val="tx1"/>
                          </a:solidFill>
                          <a:effectLst/>
                        </a:rPr>
                        <a:t>herself</a:t>
                      </a:r>
                      <a:endParaRPr lang="en-US" sz="18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r h="0">
                <a:tc>
                  <a:txBody>
                    <a:bodyPr/>
                    <a:lstStyle/>
                    <a:p>
                      <a:pPr marL="0" marR="0">
                        <a:lnSpc>
                          <a:spcPct val="107000"/>
                        </a:lnSpc>
                        <a:spcBef>
                          <a:spcPts val="0"/>
                        </a:spcBef>
                        <a:spcAft>
                          <a:spcPts val="800"/>
                        </a:spcAft>
                      </a:pPr>
                      <a:r>
                        <a:rPr lang="en-US" sz="1800" b="0" dirty="0">
                          <a:solidFill>
                            <a:schemeClr val="tx1"/>
                          </a:solidFill>
                          <a:effectLst/>
                        </a:rPr>
                        <a:t>itself</a:t>
                      </a:r>
                      <a:endParaRPr lang="en-US"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dirty="0">
                          <a:solidFill>
                            <a:schemeClr val="tx1"/>
                          </a:solidFill>
                          <a:effectLst/>
                        </a:rPr>
                        <a:t>    </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dirty="0">
                          <a:solidFill>
                            <a:schemeClr val="tx1"/>
                          </a:solidFill>
                          <a:effectLst/>
                        </a:rPr>
                        <a:t> </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bl>
          </a:graphicData>
        </a:graphic>
      </p:graphicFrame>
      <p:sp>
        <p:nvSpPr>
          <p:cNvPr id="4" name="Rectangle 1"/>
          <p:cNvSpPr>
            <a:spLocks noChangeArrowheads="1"/>
          </p:cNvSpPr>
          <p:nvPr/>
        </p:nvSpPr>
        <p:spPr bwMode="auto">
          <a:xfrm>
            <a:off x="906015" y="1863232"/>
            <a:ext cx="9860713" cy="415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5720" rIns="0" bIns="45720" numCol="1" anchor="ctr" anchorCtr="0" compatLnSpc="1">
            <a:prstTxWarp prst="textNoShape">
              <a:avLst/>
            </a:prstTxWarp>
            <a:spAutoFit/>
          </a:bodyPr>
          <a:lstStyle>
            <a:lvl1pPr eaLnBrk="0" fontAlgn="base" hangingPunct="0">
              <a:spcBef>
                <a:spcPct val="0"/>
              </a:spcBef>
              <a:spcAft>
                <a:spcPct val="0"/>
              </a:spcAft>
              <a:tabLst>
                <a:tab pos="457200" algn="l"/>
              </a:tabLst>
              <a:defRPr>
                <a:solidFill>
                  <a:schemeClr val="tx1"/>
                </a:solidFill>
                <a:latin typeface="Arial" panose="020B0604020202020204" pitchFamily="34" charset="0"/>
              </a:defRPr>
            </a:lvl1pPr>
            <a:lvl2pPr eaLnBrk="0" fontAlgn="base" hangingPunct="0">
              <a:spcBef>
                <a:spcPct val="0"/>
              </a:spcBef>
              <a:spcAft>
                <a:spcPct val="0"/>
              </a:spcAft>
              <a:tabLst>
                <a:tab pos="457200" algn="l"/>
              </a:tabLst>
              <a:defRPr>
                <a:solidFill>
                  <a:schemeClr val="tx1"/>
                </a:solidFill>
                <a:latin typeface="Arial" panose="020B0604020202020204" pitchFamily="34" charset="0"/>
              </a:defRPr>
            </a:lvl2pPr>
            <a:lvl3pPr eaLnBrk="0" fontAlgn="base" hangingPunct="0">
              <a:spcBef>
                <a:spcPct val="0"/>
              </a:spcBef>
              <a:spcAft>
                <a:spcPct val="0"/>
              </a:spcAft>
              <a:tabLst>
                <a:tab pos="457200" algn="l"/>
              </a:tabLst>
              <a:defRPr>
                <a:solidFill>
                  <a:schemeClr val="tx1"/>
                </a:solidFill>
                <a:latin typeface="Arial" panose="020B0604020202020204" pitchFamily="34" charset="0"/>
              </a:defRPr>
            </a:lvl3pPr>
            <a:lvl4pPr eaLnBrk="0" fontAlgn="base" hangingPunct="0">
              <a:spcBef>
                <a:spcPct val="0"/>
              </a:spcBef>
              <a:spcAft>
                <a:spcPct val="0"/>
              </a:spcAft>
              <a:tabLst>
                <a:tab pos="457200" algn="l"/>
              </a:tabLst>
              <a:defRPr>
                <a:solidFill>
                  <a:schemeClr val="tx1"/>
                </a:solidFill>
                <a:latin typeface="Arial" panose="020B0604020202020204" pitchFamily="34" charset="0"/>
              </a:defRPr>
            </a:lvl4pPr>
            <a:lvl5pPr eaLnBrk="0" fontAlgn="base" hangingPunct="0">
              <a:spcBef>
                <a:spcPct val="0"/>
              </a:spcBef>
              <a:spcAft>
                <a:spcPct val="0"/>
              </a:spcAft>
              <a:tabLst>
                <a:tab pos="457200" algn="l"/>
              </a:tabLst>
              <a:defRPr>
                <a:solidFill>
                  <a:schemeClr val="tx1"/>
                </a:solidFill>
                <a:latin typeface="Arial" panose="020B0604020202020204" pitchFamily="34" charset="0"/>
              </a:defRPr>
            </a:lvl5pPr>
            <a:lvl6pPr eaLnBrk="0" fontAlgn="base" hangingPunct="0">
              <a:spcBef>
                <a:spcPct val="0"/>
              </a:spcBef>
              <a:spcAft>
                <a:spcPct val="0"/>
              </a:spcAft>
              <a:tabLst>
                <a:tab pos="457200" algn="l"/>
              </a:tabLst>
              <a:defRPr>
                <a:solidFill>
                  <a:schemeClr val="tx1"/>
                </a:solidFill>
                <a:latin typeface="Arial" panose="020B0604020202020204" pitchFamily="34" charset="0"/>
              </a:defRPr>
            </a:lvl6pPr>
            <a:lvl7pPr eaLnBrk="0" fontAlgn="base" hangingPunct="0">
              <a:spcBef>
                <a:spcPct val="0"/>
              </a:spcBef>
              <a:spcAft>
                <a:spcPct val="0"/>
              </a:spcAft>
              <a:tabLst>
                <a:tab pos="457200" algn="l"/>
              </a:tabLst>
              <a:defRPr>
                <a:solidFill>
                  <a:schemeClr val="tx1"/>
                </a:solidFill>
                <a:latin typeface="Arial" panose="020B0604020202020204" pitchFamily="34" charset="0"/>
              </a:defRPr>
            </a:lvl7pPr>
            <a:lvl8pPr eaLnBrk="0" fontAlgn="base" hangingPunct="0">
              <a:spcBef>
                <a:spcPct val="0"/>
              </a:spcBef>
              <a:spcAft>
                <a:spcPct val="0"/>
              </a:spcAft>
              <a:tabLst>
                <a:tab pos="457200" algn="l"/>
              </a:tabLst>
              <a:defRPr>
                <a:solidFill>
                  <a:schemeClr val="tx1"/>
                </a:solidFill>
                <a:latin typeface="Arial" panose="020B0604020202020204" pitchFamily="34" charset="0"/>
              </a:defRPr>
            </a:lvl8pPr>
            <a:lvl9pPr eaLnBrk="0" fontAlgn="base" hangingPunct="0">
              <a:spcBef>
                <a:spcPct val="0"/>
              </a:spcBef>
              <a:spcAft>
                <a:spcPct val="0"/>
              </a:spcAft>
              <a:tabLst>
                <a:tab pos="45720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altLang="en-US" sz="2400" b="1" i="0" u="none" strike="noStrike" cap="none" normalizeH="0" baseline="0" dirty="0" smtClean="0">
                <a:ln>
                  <a:noFill/>
                </a:ln>
                <a:solidFill>
                  <a:schemeClr val="tx1"/>
                </a:solidFill>
                <a:effectLst/>
                <a:latin typeface="+mn-lt"/>
                <a:ea typeface="Times New Roman" panose="02020603050405020304" pitchFamily="18" charset="0"/>
              </a:rPr>
              <a:t>Reflexive</a:t>
            </a: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2000" b="0" i="0" u="none" strike="noStrike" cap="none" normalizeH="0" baseline="0" dirty="0" smtClean="0">
                <a:ln>
                  <a:noFill/>
                </a:ln>
                <a:solidFill>
                  <a:schemeClr val="tx1"/>
                </a:solidFill>
                <a:effectLst/>
                <a:latin typeface="+mn-lt"/>
                <a:ea typeface="Calibri" panose="020F0502020204030204" pitchFamily="34" charset="0"/>
                <a:cs typeface="Times New Roman" panose="02020603050405020304" pitchFamily="18" charset="0"/>
              </a:rPr>
              <a:t>reflect back to the antecedent</a:t>
            </a: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2000" b="0" i="0" u="none" strike="noStrike" cap="none" normalizeH="0" baseline="0" dirty="0" smtClean="0">
                <a:ln>
                  <a:noFill/>
                </a:ln>
                <a:solidFill>
                  <a:schemeClr val="tx1"/>
                </a:solidFill>
                <a:effectLst/>
                <a:latin typeface="+mn-lt"/>
                <a:ea typeface="Calibri" panose="020F0502020204030204" pitchFamily="34" charset="0"/>
                <a:cs typeface="Times New Roman" panose="02020603050405020304" pitchFamily="18" charset="0"/>
              </a:rPr>
              <a:t>can be used to intensify the antecedent</a:t>
            </a: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2000" b="0" i="0" u="none" strike="noStrike" cap="none" normalizeH="0" baseline="0" dirty="0" smtClean="0">
                <a:ln>
                  <a:noFill/>
                </a:ln>
                <a:solidFill>
                  <a:schemeClr val="tx1"/>
                </a:solidFill>
                <a:effectLst/>
                <a:latin typeface="+mn-lt"/>
                <a:ea typeface="Calibri" panose="020F0502020204030204" pitchFamily="34" charset="0"/>
                <a:cs typeface="Times New Roman" panose="02020603050405020304" pitchFamily="18" charset="0"/>
              </a:rPr>
              <a:t>can be used only when the personal pronoun to which it refers has been used in the sentence</a:t>
            </a: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lang="en-US" altLang="en-US" sz="2000" dirty="0">
              <a:latin typeface="+mn-lt"/>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kumimoji="0" lang="en-US" altLang="en-US" sz="2000" b="0" i="0" u="none" strike="noStrike" cap="none" normalizeH="0" baseline="0" dirty="0" smtClean="0">
              <a:ln>
                <a:noFill/>
              </a:ln>
              <a:solidFill>
                <a:schemeClr val="tx1"/>
              </a:solidFill>
              <a:effectLst/>
              <a:latin typeface="+mn-lt"/>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lang="en-US" altLang="en-US" sz="2000" dirty="0">
              <a:latin typeface="+mn-lt"/>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kumimoji="0" lang="en-US" altLang="en-US" sz="2000" b="0" i="0" u="none" strike="noStrike" cap="none" normalizeH="0" baseline="0" dirty="0" smtClean="0">
              <a:ln>
                <a:noFill/>
              </a:ln>
              <a:solidFill>
                <a:schemeClr val="tx1"/>
              </a:solidFill>
              <a:effectLst/>
              <a:latin typeface="+mn-lt"/>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kumimoji="0" lang="en-US" altLang="en-US" sz="2000" b="0" i="0" u="none" strike="noStrike" cap="none" normalizeH="0" baseline="0" dirty="0" smtClean="0">
              <a:ln>
                <a:noFill/>
              </a:ln>
              <a:solidFill>
                <a:schemeClr val="tx1"/>
              </a:solidFill>
              <a:effectLst/>
              <a:latin typeface="+mn-lt"/>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kumimoji="0" lang="en-US" altLang="en-US" sz="2000" b="0" i="0" u="none" strike="noStrike" cap="none" normalizeH="0" baseline="0" dirty="0" smtClean="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2000" b="0" i="0" u="none" strike="noStrike" cap="none" normalizeH="0" baseline="0" dirty="0" smtClean="0">
                <a:ln>
                  <a:noFill/>
                </a:ln>
                <a:solidFill>
                  <a:schemeClr val="tx1"/>
                </a:solidFill>
                <a:effectLst/>
                <a:latin typeface="+mn-lt"/>
                <a:ea typeface="Times New Roman" panose="02020603050405020304" pitchFamily="18" charset="0"/>
              </a:rPr>
              <a:t>I </a:t>
            </a:r>
            <a:r>
              <a:rPr kumimoji="0" lang="en-US" altLang="en-US" sz="2000" b="0" i="1" u="none" strike="noStrike" cap="none" normalizeH="0" baseline="0" dirty="0" smtClean="0">
                <a:ln>
                  <a:noFill/>
                </a:ln>
                <a:solidFill>
                  <a:schemeClr val="tx1"/>
                </a:solidFill>
                <a:effectLst/>
                <a:latin typeface="+mn-lt"/>
                <a:ea typeface="Times New Roman" panose="02020603050405020304" pitchFamily="18" charset="0"/>
              </a:rPr>
              <a:t>myself</a:t>
            </a:r>
            <a:r>
              <a:rPr kumimoji="0" lang="en-US" altLang="en-US" sz="2000" b="0" i="0" u="none" strike="noStrike" cap="none" normalizeH="0" baseline="0" dirty="0" smtClean="0">
                <a:ln>
                  <a:noFill/>
                </a:ln>
                <a:solidFill>
                  <a:schemeClr val="tx1"/>
                </a:solidFill>
                <a:effectLst/>
                <a:latin typeface="+mn-lt"/>
                <a:ea typeface="Times New Roman" panose="02020603050405020304" pitchFamily="18" charset="0"/>
              </a:rPr>
              <a:t> have misjudged people on occasion. </a:t>
            </a:r>
            <a:br>
              <a:rPr kumimoji="0" lang="en-US" altLang="en-US" sz="2000" b="0" i="0" u="none" strike="noStrike" cap="none" normalizeH="0" baseline="0" dirty="0" smtClean="0">
                <a:ln>
                  <a:noFill/>
                </a:ln>
                <a:solidFill>
                  <a:schemeClr val="tx1"/>
                </a:solidFill>
                <a:effectLst/>
                <a:latin typeface="+mn-lt"/>
                <a:ea typeface="Times New Roman" panose="02020603050405020304" pitchFamily="18" charset="0"/>
              </a:rPr>
            </a:br>
            <a:r>
              <a:rPr kumimoji="0" lang="en-US" altLang="en-US" sz="2000" b="0" i="0" u="none" strike="noStrike" cap="none" normalizeH="0" baseline="0" dirty="0" smtClean="0">
                <a:ln>
                  <a:noFill/>
                </a:ln>
                <a:solidFill>
                  <a:schemeClr val="tx1"/>
                </a:solidFill>
                <a:effectLst/>
                <a:latin typeface="+mn-lt"/>
                <a:ea typeface="Times New Roman" panose="02020603050405020304" pitchFamily="18" charset="0"/>
              </a:rPr>
              <a:t>Jess was able to read by </a:t>
            </a:r>
            <a:r>
              <a:rPr kumimoji="0" lang="en-US" altLang="en-US" sz="2000" b="0" i="1" u="none" strike="noStrike" cap="none" normalizeH="0" baseline="0" dirty="0" smtClean="0">
                <a:ln>
                  <a:noFill/>
                </a:ln>
                <a:solidFill>
                  <a:schemeClr val="tx1"/>
                </a:solidFill>
                <a:effectLst/>
                <a:latin typeface="+mn-lt"/>
                <a:ea typeface="Times New Roman" panose="02020603050405020304" pitchFamily="18" charset="0"/>
              </a:rPr>
              <a:t>himself</a:t>
            </a:r>
            <a:r>
              <a:rPr kumimoji="0" lang="en-US" altLang="en-US" sz="2000" b="0" i="0" u="none" strike="noStrike" cap="none" normalizeH="0" baseline="0" dirty="0" smtClean="0">
                <a:ln>
                  <a:noFill/>
                </a:ln>
                <a:solidFill>
                  <a:schemeClr val="tx1"/>
                </a:solidFill>
                <a:effectLst/>
                <a:latin typeface="+mn-lt"/>
                <a:ea typeface="Times New Roman" panose="02020603050405020304" pitchFamily="18" charset="0"/>
              </a:rPr>
              <a:t> when he was only four years old. </a:t>
            </a:r>
            <a:br>
              <a:rPr kumimoji="0" lang="en-US" altLang="en-US" sz="2000" b="0" i="0" u="none" strike="noStrike" cap="none" normalizeH="0" baseline="0" dirty="0" smtClean="0">
                <a:ln>
                  <a:noFill/>
                </a:ln>
                <a:solidFill>
                  <a:schemeClr val="tx1"/>
                </a:solidFill>
                <a:effectLst/>
                <a:latin typeface="+mn-lt"/>
                <a:ea typeface="Times New Roman" panose="02020603050405020304" pitchFamily="18" charset="0"/>
              </a:rPr>
            </a:br>
            <a:r>
              <a:rPr kumimoji="0" lang="en-US" altLang="en-US" sz="2000" b="0" i="0" u="none" strike="noStrike" cap="none" normalizeH="0" baseline="0" dirty="0" smtClean="0">
                <a:ln>
                  <a:noFill/>
                </a:ln>
                <a:solidFill>
                  <a:schemeClr val="tx1"/>
                </a:solidFill>
                <a:effectLst/>
                <a:latin typeface="+mn-lt"/>
                <a:ea typeface="Times New Roman" panose="02020603050405020304" pitchFamily="18" charset="0"/>
              </a:rPr>
              <a:t>It was his regret that his dear mother could not keep her thoughts to </a:t>
            </a:r>
            <a:r>
              <a:rPr kumimoji="0" lang="en-US" altLang="en-US" sz="2000" b="0" i="1" u="none" strike="noStrike" cap="none" normalizeH="0" baseline="0" dirty="0" smtClean="0">
                <a:ln>
                  <a:noFill/>
                </a:ln>
                <a:solidFill>
                  <a:schemeClr val="tx1"/>
                </a:solidFill>
                <a:effectLst/>
                <a:latin typeface="+mn-lt"/>
                <a:ea typeface="Times New Roman" panose="02020603050405020304" pitchFamily="18" charset="0"/>
              </a:rPr>
              <a:t>herself.</a:t>
            </a:r>
            <a:endParaRPr kumimoji="0" lang="en-US" altLang="en-US" sz="2000" b="0" i="0" u="none" strike="noStrike" cap="none" normalizeH="0" baseline="0" dirty="0" smtClean="0">
              <a:ln>
                <a:noFill/>
              </a:ln>
              <a:solidFill>
                <a:schemeClr val="tx1"/>
              </a:solidFill>
              <a:effectLst/>
              <a:latin typeface="+mn-lt"/>
            </a:endParaRPr>
          </a:p>
        </p:txBody>
      </p:sp>
      <p:pic>
        <p:nvPicPr>
          <p:cNvPr id="6" name="Picture 2" descr="http://kaplaninternational.com/blog/wp-content/uploads/2012/07/blackboard400x300_V2.jpg"/>
          <p:cNvPicPr>
            <a:picLocks noChangeAspect="1" noChangeArrowheads="1"/>
          </p:cNvPicPr>
          <p:nvPr/>
        </p:nvPicPr>
        <p:blipFill rotWithShape="1">
          <a:blip r:embed="rId4">
            <a:extLst>
              <a:ext uri="{28A0092B-C50C-407E-A947-70E740481C1C}">
                <a14:useLocalDpi xmlns:a14="http://schemas.microsoft.com/office/drawing/2010/main" val="0"/>
              </a:ext>
            </a:extLst>
          </a:blip>
          <a:srcRect b="59746"/>
          <a:stretch/>
        </p:blipFill>
        <p:spPr bwMode="auto">
          <a:xfrm>
            <a:off x="7779328" y="589023"/>
            <a:ext cx="3661131" cy="11053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449681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14745" y="228600"/>
            <a:ext cx="2528455" cy="720847"/>
          </a:xfrm>
          <a:prstGeom prst="rect">
            <a:avLst/>
          </a:prstGeom>
        </p:spPr>
      </p:pic>
      <p:pic>
        <p:nvPicPr>
          <p:cNvPr id="4" name="Picture 2" descr="http://kaplaninternational.com/blog/wp-content/uploads/2012/07/blackboard400x300_V2.jpg"/>
          <p:cNvPicPr>
            <a:picLocks noChangeAspect="1" noChangeArrowheads="1"/>
          </p:cNvPicPr>
          <p:nvPr/>
        </p:nvPicPr>
        <p:blipFill rotWithShape="1">
          <a:blip r:embed="rId4">
            <a:extLst>
              <a:ext uri="{28A0092B-C50C-407E-A947-70E740481C1C}">
                <a14:useLocalDpi xmlns:a14="http://schemas.microsoft.com/office/drawing/2010/main" val="0"/>
              </a:ext>
            </a:extLst>
          </a:blip>
          <a:srcRect b="59746"/>
          <a:stretch/>
        </p:blipFill>
        <p:spPr bwMode="auto">
          <a:xfrm>
            <a:off x="7779328" y="589023"/>
            <a:ext cx="3661131" cy="110530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 1"/>
          <p:cNvGraphicFramePr>
            <a:graphicFrameLocks noGrp="1"/>
          </p:cNvGraphicFramePr>
          <p:nvPr>
            <p:extLst>
              <p:ext uri="{D42A27DB-BD31-4B8C-83A1-F6EECF244321}">
                <p14:modId xmlns:p14="http://schemas.microsoft.com/office/powerpoint/2010/main" val="126628966"/>
              </p:ext>
            </p:extLst>
          </p:nvPr>
        </p:nvGraphicFramePr>
        <p:xfrm>
          <a:off x="747339" y="3324178"/>
          <a:ext cx="10058400" cy="326136"/>
        </p:xfrm>
        <a:graphic>
          <a:graphicData uri="http://schemas.openxmlformats.org/drawingml/2006/table">
            <a:tbl>
              <a:tblPr firstRow="1" firstCol="1" bandRow="1">
                <a:tableStyleId>{5C22544A-7EE6-4342-B048-85BDC9FD1C3A}</a:tableStyleId>
              </a:tblPr>
              <a:tblGrid>
                <a:gridCol w="1676400"/>
                <a:gridCol w="1676400"/>
                <a:gridCol w="1676400"/>
                <a:gridCol w="1676400"/>
                <a:gridCol w="1676400"/>
                <a:gridCol w="1676400"/>
              </a:tblGrid>
              <a:tr h="0">
                <a:tc>
                  <a:txBody>
                    <a:bodyPr/>
                    <a:lstStyle/>
                    <a:p>
                      <a:pPr marL="0" marR="0">
                        <a:lnSpc>
                          <a:spcPct val="107000"/>
                        </a:lnSpc>
                        <a:spcBef>
                          <a:spcPts val="0"/>
                        </a:spcBef>
                        <a:spcAft>
                          <a:spcPts val="0"/>
                        </a:spcAft>
                      </a:pPr>
                      <a:r>
                        <a:rPr lang="en-US" sz="2000" b="0" dirty="0">
                          <a:solidFill>
                            <a:schemeClr val="tx1"/>
                          </a:solidFill>
                          <a:effectLst/>
                        </a:rPr>
                        <a:t>Examples:</a:t>
                      </a:r>
                      <a:endParaRPr lang="en-US" sz="2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b="0" dirty="0">
                          <a:solidFill>
                            <a:schemeClr val="tx1"/>
                          </a:solidFill>
                          <a:effectLst/>
                        </a:rPr>
                        <a:t>    </a:t>
                      </a:r>
                      <a:endParaRPr lang="en-US" sz="2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b="0" dirty="0">
                          <a:solidFill>
                            <a:schemeClr val="tx1"/>
                          </a:solidFill>
                          <a:effectLst/>
                        </a:rPr>
                        <a:t>each other</a:t>
                      </a:r>
                      <a:endParaRPr lang="en-US" sz="2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b="0" dirty="0">
                          <a:solidFill>
                            <a:schemeClr val="tx1"/>
                          </a:solidFill>
                          <a:effectLst/>
                        </a:rPr>
                        <a:t>    </a:t>
                      </a:r>
                      <a:endParaRPr lang="en-US" sz="2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b="0" dirty="0">
                          <a:solidFill>
                            <a:schemeClr val="tx1"/>
                          </a:solidFill>
                          <a:effectLst/>
                        </a:rPr>
                        <a:t>one another</a:t>
                      </a:r>
                      <a:endParaRPr lang="en-US" sz="2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b="0" dirty="0">
                          <a:solidFill>
                            <a:schemeClr val="tx1"/>
                          </a:solidFill>
                          <a:effectLst/>
                        </a:rPr>
                        <a:t>    </a:t>
                      </a:r>
                      <a:endParaRPr lang="en-US" sz="2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bl>
          </a:graphicData>
        </a:graphic>
      </p:graphicFrame>
      <p:sp>
        <p:nvSpPr>
          <p:cNvPr id="6" name="Rectangle 1"/>
          <p:cNvSpPr>
            <a:spLocks noChangeArrowheads="1"/>
          </p:cNvSpPr>
          <p:nvPr/>
        </p:nvSpPr>
        <p:spPr bwMode="auto">
          <a:xfrm>
            <a:off x="747339" y="2200023"/>
            <a:ext cx="9109355" cy="3539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ctr" anchorCtr="0" compatLnSpc="1">
            <a:prstTxWarp prst="textNoShape">
              <a:avLst/>
            </a:prstTxWarp>
            <a:spAutoFit/>
          </a:bodyPr>
          <a:lstStyle>
            <a:lvl1pPr eaLnBrk="0" fontAlgn="base" hangingPunct="0">
              <a:spcBef>
                <a:spcPct val="0"/>
              </a:spcBef>
              <a:spcAft>
                <a:spcPct val="0"/>
              </a:spcAft>
              <a:tabLst>
                <a:tab pos="457200" algn="l"/>
              </a:tabLst>
              <a:defRPr>
                <a:solidFill>
                  <a:schemeClr val="tx1"/>
                </a:solidFill>
                <a:latin typeface="Arial" panose="020B0604020202020204" pitchFamily="34" charset="0"/>
              </a:defRPr>
            </a:lvl1pPr>
            <a:lvl2pPr eaLnBrk="0" fontAlgn="base" hangingPunct="0">
              <a:spcBef>
                <a:spcPct val="0"/>
              </a:spcBef>
              <a:spcAft>
                <a:spcPct val="0"/>
              </a:spcAft>
              <a:tabLst>
                <a:tab pos="457200" algn="l"/>
              </a:tabLst>
              <a:defRPr>
                <a:solidFill>
                  <a:schemeClr val="tx1"/>
                </a:solidFill>
                <a:latin typeface="Arial" panose="020B0604020202020204" pitchFamily="34" charset="0"/>
              </a:defRPr>
            </a:lvl2pPr>
            <a:lvl3pPr eaLnBrk="0" fontAlgn="base" hangingPunct="0">
              <a:spcBef>
                <a:spcPct val="0"/>
              </a:spcBef>
              <a:spcAft>
                <a:spcPct val="0"/>
              </a:spcAft>
              <a:tabLst>
                <a:tab pos="457200" algn="l"/>
              </a:tabLst>
              <a:defRPr>
                <a:solidFill>
                  <a:schemeClr val="tx1"/>
                </a:solidFill>
                <a:latin typeface="Arial" panose="020B0604020202020204" pitchFamily="34" charset="0"/>
              </a:defRPr>
            </a:lvl3pPr>
            <a:lvl4pPr eaLnBrk="0" fontAlgn="base" hangingPunct="0">
              <a:spcBef>
                <a:spcPct val="0"/>
              </a:spcBef>
              <a:spcAft>
                <a:spcPct val="0"/>
              </a:spcAft>
              <a:tabLst>
                <a:tab pos="457200" algn="l"/>
              </a:tabLst>
              <a:defRPr>
                <a:solidFill>
                  <a:schemeClr val="tx1"/>
                </a:solidFill>
                <a:latin typeface="Arial" panose="020B0604020202020204" pitchFamily="34" charset="0"/>
              </a:defRPr>
            </a:lvl4pPr>
            <a:lvl5pPr eaLnBrk="0" fontAlgn="base" hangingPunct="0">
              <a:spcBef>
                <a:spcPct val="0"/>
              </a:spcBef>
              <a:spcAft>
                <a:spcPct val="0"/>
              </a:spcAft>
              <a:tabLst>
                <a:tab pos="457200" algn="l"/>
              </a:tabLst>
              <a:defRPr>
                <a:solidFill>
                  <a:schemeClr val="tx1"/>
                </a:solidFill>
                <a:latin typeface="Arial" panose="020B0604020202020204" pitchFamily="34" charset="0"/>
              </a:defRPr>
            </a:lvl5pPr>
            <a:lvl6pPr eaLnBrk="0" fontAlgn="base" hangingPunct="0">
              <a:spcBef>
                <a:spcPct val="0"/>
              </a:spcBef>
              <a:spcAft>
                <a:spcPct val="0"/>
              </a:spcAft>
              <a:tabLst>
                <a:tab pos="457200" algn="l"/>
              </a:tabLst>
              <a:defRPr>
                <a:solidFill>
                  <a:schemeClr val="tx1"/>
                </a:solidFill>
                <a:latin typeface="Arial" panose="020B0604020202020204" pitchFamily="34" charset="0"/>
              </a:defRPr>
            </a:lvl6pPr>
            <a:lvl7pPr eaLnBrk="0" fontAlgn="base" hangingPunct="0">
              <a:spcBef>
                <a:spcPct val="0"/>
              </a:spcBef>
              <a:spcAft>
                <a:spcPct val="0"/>
              </a:spcAft>
              <a:tabLst>
                <a:tab pos="457200" algn="l"/>
              </a:tabLst>
              <a:defRPr>
                <a:solidFill>
                  <a:schemeClr val="tx1"/>
                </a:solidFill>
                <a:latin typeface="Arial" panose="020B0604020202020204" pitchFamily="34" charset="0"/>
              </a:defRPr>
            </a:lvl7pPr>
            <a:lvl8pPr eaLnBrk="0" fontAlgn="base" hangingPunct="0">
              <a:spcBef>
                <a:spcPct val="0"/>
              </a:spcBef>
              <a:spcAft>
                <a:spcPct val="0"/>
              </a:spcAft>
              <a:tabLst>
                <a:tab pos="457200" algn="l"/>
              </a:tabLst>
              <a:defRPr>
                <a:solidFill>
                  <a:schemeClr val="tx1"/>
                </a:solidFill>
                <a:latin typeface="Arial" panose="020B0604020202020204" pitchFamily="34" charset="0"/>
              </a:defRPr>
            </a:lvl8pPr>
            <a:lvl9pPr eaLnBrk="0" fontAlgn="base" hangingPunct="0">
              <a:spcBef>
                <a:spcPct val="0"/>
              </a:spcBef>
              <a:spcAft>
                <a:spcPct val="0"/>
              </a:spcAft>
              <a:tabLst>
                <a:tab pos="45720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altLang="en-US" sz="2400" b="1" i="0" u="none" strike="noStrike" cap="none" normalizeH="0" baseline="0" dirty="0" smtClean="0">
                <a:ln>
                  <a:noFill/>
                </a:ln>
                <a:solidFill>
                  <a:schemeClr val="tx1"/>
                </a:solidFill>
                <a:effectLst/>
                <a:latin typeface="+mn-lt"/>
                <a:ea typeface="Times New Roman" panose="02020603050405020304" pitchFamily="18" charset="0"/>
              </a:rPr>
              <a:t>Reciprocal</a:t>
            </a: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2000" b="0" i="0" u="none" strike="noStrike" cap="none" normalizeH="0" baseline="0" dirty="0" smtClean="0">
                <a:ln>
                  <a:noFill/>
                </a:ln>
                <a:solidFill>
                  <a:schemeClr val="tx1"/>
                </a:solidFill>
                <a:effectLst/>
                <a:latin typeface="+mn-lt"/>
                <a:ea typeface="Calibri" panose="020F0502020204030204" pitchFamily="34" charset="0"/>
                <a:cs typeface="Times New Roman" panose="02020603050405020304" pitchFamily="18" charset="0"/>
              </a:rPr>
              <a:t>refer to individual parts of a plural antecedent</a:t>
            </a: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lang="en-US" altLang="en-US" sz="2000" dirty="0">
              <a:latin typeface="+mn-lt"/>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kumimoji="0" lang="en-US" altLang="en-US" sz="2000" b="0" i="0" u="none" strike="noStrike" cap="none" normalizeH="0" baseline="0" dirty="0" smtClean="0">
              <a:ln>
                <a:noFill/>
              </a:ln>
              <a:solidFill>
                <a:schemeClr val="tx1"/>
              </a:solidFill>
              <a:effectLst/>
              <a:latin typeface="+mn-lt"/>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lang="en-US" altLang="en-US" sz="2000" dirty="0">
              <a:latin typeface="+mn-lt"/>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kumimoji="0" lang="en-US" altLang="en-US" sz="2000" b="0" i="0" u="none" strike="noStrike" cap="none" normalizeH="0" baseline="0" dirty="0" smtClean="0">
              <a:ln>
                <a:noFill/>
              </a:ln>
              <a:solidFill>
                <a:schemeClr val="tx1"/>
              </a:solidFill>
              <a:effectLst/>
              <a:latin typeface="+mn-lt"/>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tabLst>
                <a:tab pos="457200" algn="l"/>
              </a:tabLst>
            </a:pPr>
            <a:endParaRPr kumimoji="0" lang="en-US" altLang="en-US" sz="2000" b="0" i="0" u="none" strike="noStrike" cap="none" normalizeH="0" baseline="0" dirty="0" smtClean="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2000" b="0" i="0" u="none" strike="noStrike" cap="none" normalizeH="0" baseline="0" dirty="0" smtClean="0">
                <a:ln>
                  <a:noFill/>
                </a:ln>
                <a:solidFill>
                  <a:schemeClr val="tx1"/>
                </a:solidFill>
                <a:effectLst/>
                <a:latin typeface="+mn-lt"/>
                <a:ea typeface="Times New Roman" panose="02020603050405020304" pitchFamily="18" charset="0"/>
              </a:rPr>
              <a:t>Out of respect for </a:t>
            </a:r>
            <a:r>
              <a:rPr kumimoji="0" lang="en-US" altLang="en-US" sz="2000" b="0" i="1" u="none" strike="noStrike" cap="none" normalizeH="0" baseline="0" dirty="0" smtClean="0">
                <a:ln>
                  <a:noFill/>
                </a:ln>
                <a:solidFill>
                  <a:schemeClr val="tx1"/>
                </a:solidFill>
                <a:effectLst/>
                <a:latin typeface="+mn-lt"/>
                <a:ea typeface="Times New Roman" panose="02020603050405020304" pitchFamily="18" charset="0"/>
              </a:rPr>
              <a:t>each other</a:t>
            </a:r>
            <a:r>
              <a:rPr kumimoji="0" lang="en-US" altLang="en-US" sz="2000" b="0" i="0" u="none" strike="noStrike" cap="none" normalizeH="0" baseline="0" dirty="0" smtClean="0">
                <a:ln>
                  <a:noFill/>
                </a:ln>
                <a:solidFill>
                  <a:schemeClr val="tx1"/>
                </a:solidFill>
                <a:effectLst/>
                <a:latin typeface="+mn-lt"/>
                <a:ea typeface="Times New Roman" panose="02020603050405020304" pitchFamily="18" charset="0"/>
              </a:rPr>
              <a:t>, Lisa and Joan agreed to disagree. (The plural antecedent is </a:t>
            </a:r>
            <a:r>
              <a:rPr kumimoji="0" lang="en-US" altLang="en-US" sz="2000" b="0" i="1" u="none" strike="noStrike" cap="none" normalizeH="0" baseline="0" dirty="0" smtClean="0">
                <a:ln>
                  <a:noFill/>
                </a:ln>
                <a:solidFill>
                  <a:schemeClr val="tx1"/>
                </a:solidFill>
                <a:effectLst/>
                <a:latin typeface="+mn-lt"/>
                <a:ea typeface="Times New Roman" panose="02020603050405020304" pitchFamily="18" charset="0"/>
              </a:rPr>
              <a:t>Lisa and Joan</a:t>
            </a:r>
            <a:r>
              <a:rPr kumimoji="0" lang="en-US" altLang="en-US" sz="2000" b="0" i="0" u="none" strike="noStrike" cap="none" normalizeH="0" baseline="0" dirty="0" smtClean="0">
                <a:ln>
                  <a:noFill/>
                </a:ln>
                <a:solidFill>
                  <a:schemeClr val="tx1"/>
                </a:solidFill>
                <a:effectLst/>
                <a:latin typeface="+mn-lt"/>
                <a:ea typeface="Times New Roman" panose="02020603050405020304" pitchFamily="18" charset="0"/>
              </a:rPr>
              <a:t>.) </a:t>
            </a:r>
            <a:br>
              <a:rPr kumimoji="0" lang="en-US" altLang="en-US" sz="2000" b="0" i="0" u="none" strike="noStrike" cap="none" normalizeH="0" baseline="0" dirty="0" smtClean="0">
                <a:ln>
                  <a:noFill/>
                </a:ln>
                <a:solidFill>
                  <a:schemeClr val="tx1"/>
                </a:solidFill>
                <a:effectLst/>
                <a:latin typeface="+mn-lt"/>
                <a:ea typeface="Times New Roman" panose="02020603050405020304" pitchFamily="18" charset="0"/>
              </a:rPr>
            </a:br>
            <a:r>
              <a:rPr kumimoji="0" lang="en-US" altLang="en-US" sz="2000" b="0" i="0" u="none" strike="noStrike" cap="none" normalizeH="0" baseline="0" dirty="0" smtClean="0">
                <a:ln>
                  <a:noFill/>
                </a:ln>
                <a:solidFill>
                  <a:schemeClr val="tx1"/>
                </a:solidFill>
                <a:effectLst/>
                <a:latin typeface="+mn-lt"/>
                <a:ea typeface="Times New Roman" panose="02020603050405020304" pitchFamily="18" charset="0"/>
              </a:rPr>
              <a:t>Lisa and Joan have been avoiding </a:t>
            </a:r>
            <a:r>
              <a:rPr kumimoji="0" lang="en-US" altLang="en-US" sz="2000" b="0" i="1" u="none" strike="noStrike" cap="none" normalizeH="0" baseline="0" dirty="0" smtClean="0">
                <a:ln>
                  <a:noFill/>
                </a:ln>
                <a:solidFill>
                  <a:schemeClr val="tx1"/>
                </a:solidFill>
                <a:effectLst/>
                <a:latin typeface="+mn-lt"/>
                <a:ea typeface="Times New Roman" panose="02020603050405020304" pitchFamily="18" charset="0"/>
              </a:rPr>
              <a:t>one another</a:t>
            </a:r>
            <a:r>
              <a:rPr kumimoji="0" lang="en-US" altLang="en-US" sz="2000" b="0" i="0" u="none" strike="noStrike" cap="none" normalizeH="0" baseline="0" dirty="0" smtClean="0">
                <a:ln>
                  <a:noFill/>
                </a:ln>
                <a:solidFill>
                  <a:schemeClr val="tx1"/>
                </a:solidFill>
                <a:effectLst/>
                <a:latin typeface="+mn-lt"/>
                <a:ea typeface="Times New Roman" panose="02020603050405020304" pitchFamily="18" charset="0"/>
              </a:rPr>
              <a:t> for the past week. (</a:t>
            </a:r>
            <a:r>
              <a:rPr kumimoji="0" lang="en-US" altLang="en-US" sz="2000" b="0" i="1" u="none" strike="noStrike" cap="none" normalizeH="0" baseline="0" dirty="0" smtClean="0">
                <a:ln>
                  <a:noFill/>
                </a:ln>
                <a:solidFill>
                  <a:schemeClr val="tx1"/>
                </a:solidFill>
                <a:effectLst/>
                <a:latin typeface="+mn-lt"/>
                <a:ea typeface="Times New Roman" panose="02020603050405020304" pitchFamily="18" charset="0"/>
              </a:rPr>
              <a:t>One another</a:t>
            </a:r>
            <a:r>
              <a:rPr kumimoji="0" lang="en-US" altLang="en-US" sz="2000" b="0" i="0" u="none" strike="noStrike" cap="none" normalizeH="0" baseline="0" dirty="0" smtClean="0">
                <a:ln>
                  <a:noFill/>
                </a:ln>
                <a:solidFill>
                  <a:schemeClr val="tx1"/>
                </a:solidFill>
                <a:effectLst/>
                <a:latin typeface="+mn-lt"/>
                <a:ea typeface="Times New Roman" panose="02020603050405020304" pitchFamily="18" charset="0"/>
              </a:rPr>
              <a:t> is more formal than </a:t>
            </a:r>
            <a:r>
              <a:rPr kumimoji="0" lang="en-US" altLang="en-US" sz="2000" b="0" i="1" u="none" strike="noStrike" cap="none" normalizeH="0" baseline="0" dirty="0" smtClean="0">
                <a:ln>
                  <a:noFill/>
                </a:ln>
                <a:solidFill>
                  <a:schemeClr val="tx1"/>
                </a:solidFill>
                <a:effectLst/>
                <a:latin typeface="+mn-lt"/>
                <a:ea typeface="Times New Roman" panose="02020603050405020304" pitchFamily="18" charset="0"/>
              </a:rPr>
              <a:t>each other</a:t>
            </a:r>
            <a:r>
              <a:rPr kumimoji="0" lang="en-US" altLang="en-US" sz="2000" b="0" i="0" u="none" strike="noStrike" cap="none" normalizeH="0" baseline="0" dirty="0" smtClean="0">
                <a:ln>
                  <a:noFill/>
                </a:ln>
                <a:solidFill>
                  <a:schemeClr val="tx1"/>
                </a:solidFill>
                <a:effectLst/>
                <a:latin typeface="+mn-lt"/>
                <a:ea typeface="Times New Roman" panose="02020603050405020304" pitchFamily="18" charset="0"/>
              </a:rPr>
              <a:t>, and can be used to refer to more than two.)</a:t>
            </a:r>
            <a:endParaRPr kumimoji="0" lang="en-US" altLang="en-US" sz="2000" b="0" i="0" u="none" strike="noStrike" cap="none" normalizeH="0" baseline="0" dirty="0" smtClean="0">
              <a:ln>
                <a:noFill/>
              </a:ln>
              <a:solidFill>
                <a:schemeClr val="tx1"/>
              </a:solidFill>
              <a:effectLst/>
              <a:latin typeface="+mn-lt"/>
            </a:endParaRPr>
          </a:p>
        </p:txBody>
      </p:sp>
    </p:spTree>
    <p:extLst>
      <p:ext uri="{BB962C8B-B14F-4D97-AF65-F5344CB8AC3E}">
        <p14:creationId xmlns:p14="http://schemas.microsoft.com/office/powerpoint/2010/main" val="211108066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14745" y="228600"/>
            <a:ext cx="2528455" cy="720847"/>
          </a:xfrm>
          <a:prstGeom prst="rect">
            <a:avLst/>
          </a:prstGeom>
        </p:spPr>
      </p:pic>
      <p:graphicFrame>
        <p:nvGraphicFramePr>
          <p:cNvPr id="2" name="Table 1"/>
          <p:cNvGraphicFramePr>
            <a:graphicFrameLocks noGrp="1"/>
          </p:cNvGraphicFramePr>
          <p:nvPr>
            <p:extLst>
              <p:ext uri="{D42A27DB-BD31-4B8C-83A1-F6EECF244321}">
                <p14:modId xmlns:p14="http://schemas.microsoft.com/office/powerpoint/2010/main" val="255594149"/>
              </p:ext>
            </p:extLst>
          </p:nvPr>
        </p:nvGraphicFramePr>
        <p:xfrm>
          <a:off x="902186" y="2612112"/>
          <a:ext cx="10744201" cy="2934970"/>
        </p:xfrm>
        <a:graphic>
          <a:graphicData uri="http://schemas.openxmlformats.org/drawingml/2006/table">
            <a:tbl>
              <a:tblPr firstRow="1" firstCol="1" bandRow="1">
                <a:tableStyleId>{5C22544A-7EE6-4342-B048-85BDC9FD1C3A}</a:tableStyleId>
              </a:tblPr>
              <a:tblGrid>
                <a:gridCol w="976746"/>
                <a:gridCol w="976746"/>
                <a:gridCol w="976746"/>
                <a:gridCol w="275281"/>
                <a:gridCol w="1678209"/>
                <a:gridCol w="120938"/>
                <a:gridCol w="1832555"/>
                <a:gridCol w="486065"/>
                <a:gridCol w="1545745"/>
                <a:gridCol w="405441"/>
                <a:gridCol w="1469729"/>
              </a:tblGrid>
              <a:tr h="0">
                <a:tc>
                  <a:txBody>
                    <a:bodyPr/>
                    <a:lstStyle/>
                    <a:p>
                      <a:pPr marL="0" marR="0">
                        <a:lnSpc>
                          <a:spcPct val="107000"/>
                        </a:lnSpc>
                        <a:spcBef>
                          <a:spcPts val="0"/>
                        </a:spcBef>
                        <a:spcAft>
                          <a:spcPts val="0"/>
                        </a:spcAft>
                      </a:pPr>
                      <a:r>
                        <a:rPr lang="en-US" sz="1800" dirty="0">
                          <a:solidFill>
                            <a:schemeClr val="tx1"/>
                          </a:solidFill>
                          <a:effectLst/>
                        </a:rPr>
                        <a:t>Examples:</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everyone</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dirty="0">
                          <a:solidFill>
                            <a:schemeClr val="tx1"/>
                          </a:solidFill>
                          <a:effectLst/>
                        </a:rPr>
                        <a:t>everybody</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everything</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everywhere</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dirty="0">
                          <a:solidFill>
                            <a:schemeClr val="tx1"/>
                          </a:solidFill>
                          <a:effectLst/>
                        </a:rPr>
                        <a:t>whoever</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r h="0">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someone</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somebody</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something</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dirty="0">
                          <a:solidFill>
                            <a:schemeClr val="tx1"/>
                          </a:solidFill>
                          <a:effectLst/>
                        </a:rPr>
                        <a:t>somewhere</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another</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r h="0">
                <a:tc>
                  <a:txBody>
                    <a:bodyPr/>
                    <a:lstStyle/>
                    <a:p>
                      <a:pPr marL="0" marR="0">
                        <a:lnSpc>
                          <a:spcPct val="107000"/>
                        </a:lnSpc>
                        <a:spcBef>
                          <a:spcPts val="0"/>
                        </a:spcBef>
                        <a:spcAft>
                          <a:spcPts val="800"/>
                        </a:spcAft>
                      </a:pPr>
                      <a:r>
                        <a:rPr lang="en-US" sz="1800" dirty="0">
                          <a:solidFill>
                            <a:schemeClr val="tx1"/>
                          </a:solidFill>
                          <a:effectLst/>
                        </a:rPr>
                        <a:t> </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anyone</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anybody</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anything</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dirty="0">
                          <a:solidFill>
                            <a:schemeClr val="tx1"/>
                          </a:solidFill>
                          <a:effectLst/>
                        </a:rPr>
                        <a:t>anywhere</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each</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r h="0">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no one</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nobody</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nothing</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nowhere</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either</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r h="0">
                <a:tc>
                  <a:txBody>
                    <a:bodyPr/>
                    <a:lstStyle/>
                    <a:p>
                      <a:pPr marL="0" marR="0">
                        <a:lnSpc>
                          <a:spcPct val="107000"/>
                        </a:lnSpc>
                        <a:spcBef>
                          <a:spcPts val="0"/>
                        </a:spcBef>
                        <a:spcAft>
                          <a:spcPts val="800"/>
                        </a:spcAft>
                      </a:pPr>
                      <a:r>
                        <a:rPr lang="en-US" sz="1800" dirty="0">
                          <a:solidFill>
                            <a:schemeClr val="tx1"/>
                          </a:solidFill>
                          <a:effectLst/>
                        </a:rPr>
                        <a:t> </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dirty="0">
                          <a:solidFill>
                            <a:schemeClr val="tx1"/>
                          </a:solidFill>
                          <a:effectLst/>
                        </a:rPr>
                        <a:t>    </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dirty="0">
                          <a:solidFill>
                            <a:schemeClr val="tx1"/>
                          </a:solidFill>
                          <a:effectLst/>
                        </a:rPr>
                        <a:t>one</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dirty="0">
                          <a:solidFill>
                            <a:schemeClr val="tx1"/>
                          </a:solidFill>
                          <a:effectLst/>
                        </a:rPr>
                        <a:t>    </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dirty="0">
                          <a:solidFill>
                            <a:schemeClr val="tx1"/>
                          </a:solidFill>
                          <a:effectLst/>
                        </a:rPr>
                        <a:t>neither</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dirty="0">
                          <a:solidFill>
                            <a:schemeClr val="tx1"/>
                          </a:solidFill>
                          <a:effectLst/>
                        </a:rPr>
                        <a:t>    </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dirty="0">
                          <a:solidFill>
                            <a:schemeClr val="tx1"/>
                          </a:solidFill>
                          <a:effectLst/>
                        </a:rPr>
                        <a:t>person</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dirty="0">
                          <a:solidFill>
                            <a:schemeClr val="tx1"/>
                          </a:solidFill>
                          <a:effectLst/>
                        </a:rPr>
                        <a:t>    </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dirty="0">
                          <a:solidFill>
                            <a:schemeClr val="tx1"/>
                          </a:solidFill>
                          <a:effectLst/>
                        </a:rPr>
                        <a:t> </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dirty="0">
                          <a:solidFill>
                            <a:schemeClr val="tx1"/>
                          </a:solidFill>
                          <a:effectLst/>
                        </a:rPr>
                        <a:t>    </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dirty="0">
                          <a:solidFill>
                            <a:schemeClr val="tx1"/>
                          </a:solidFill>
                          <a:effectLst/>
                        </a:rPr>
                        <a:t> </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bl>
          </a:graphicData>
        </a:graphic>
      </p:graphicFrame>
      <p:sp>
        <p:nvSpPr>
          <p:cNvPr id="4" name="Rectangle 1"/>
          <p:cNvSpPr>
            <a:spLocks noChangeArrowheads="1"/>
          </p:cNvSpPr>
          <p:nvPr/>
        </p:nvSpPr>
        <p:spPr bwMode="auto">
          <a:xfrm>
            <a:off x="902186" y="1694329"/>
            <a:ext cx="6877142" cy="4770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ctr" anchorCtr="0" compatLnSpc="1">
            <a:prstTxWarp prst="textNoShape">
              <a:avLst/>
            </a:prstTxWarp>
            <a:spAutoFit/>
          </a:bodyPr>
          <a:lstStyle>
            <a:lvl1pPr eaLnBrk="0" fontAlgn="base" hangingPunct="0">
              <a:spcBef>
                <a:spcPct val="0"/>
              </a:spcBef>
              <a:spcAft>
                <a:spcPct val="0"/>
              </a:spcAft>
              <a:tabLst>
                <a:tab pos="457200" algn="l"/>
              </a:tabLst>
              <a:defRPr>
                <a:solidFill>
                  <a:schemeClr val="tx1"/>
                </a:solidFill>
                <a:latin typeface="Arial" panose="020B0604020202020204" pitchFamily="34" charset="0"/>
              </a:defRPr>
            </a:lvl1pPr>
            <a:lvl2pPr eaLnBrk="0" fontAlgn="base" hangingPunct="0">
              <a:spcBef>
                <a:spcPct val="0"/>
              </a:spcBef>
              <a:spcAft>
                <a:spcPct val="0"/>
              </a:spcAft>
              <a:tabLst>
                <a:tab pos="457200" algn="l"/>
              </a:tabLst>
              <a:defRPr>
                <a:solidFill>
                  <a:schemeClr val="tx1"/>
                </a:solidFill>
                <a:latin typeface="Arial" panose="020B0604020202020204" pitchFamily="34" charset="0"/>
              </a:defRPr>
            </a:lvl2pPr>
            <a:lvl3pPr eaLnBrk="0" fontAlgn="base" hangingPunct="0">
              <a:spcBef>
                <a:spcPct val="0"/>
              </a:spcBef>
              <a:spcAft>
                <a:spcPct val="0"/>
              </a:spcAft>
              <a:tabLst>
                <a:tab pos="457200" algn="l"/>
              </a:tabLst>
              <a:defRPr>
                <a:solidFill>
                  <a:schemeClr val="tx1"/>
                </a:solidFill>
                <a:latin typeface="Arial" panose="020B0604020202020204" pitchFamily="34" charset="0"/>
              </a:defRPr>
            </a:lvl3pPr>
            <a:lvl4pPr eaLnBrk="0" fontAlgn="base" hangingPunct="0">
              <a:spcBef>
                <a:spcPct val="0"/>
              </a:spcBef>
              <a:spcAft>
                <a:spcPct val="0"/>
              </a:spcAft>
              <a:tabLst>
                <a:tab pos="457200" algn="l"/>
              </a:tabLst>
              <a:defRPr>
                <a:solidFill>
                  <a:schemeClr val="tx1"/>
                </a:solidFill>
                <a:latin typeface="Arial" panose="020B0604020202020204" pitchFamily="34" charset="0"/>
              </a:defRPr>
            </a:lvl4pPr>
            <a:lvl5pPr eaLnBrk="0" fontAlgn="base" hangingPunct="0">
              <a:spcBef>
                <a:spcPct val="0"/>
              </a:spcBef>
              <a:spcAft>
                <a:spcPct val="0"/>
              </a:spcAft>
              <a:tabLst>
                <a:tab pos="457200" algn="l"/>
              </a:tabLst>
              <a:defRPr>
                <a:solidFill>
                  <a:schemeClr val="tx1"/>
                </a:solidFill>
                <a:latin typeface="Arial" panose="020B0604020202020204" pitchFamily="34" charset="0"/>
              </a:defRPr>
            </a:lvl5pPr>
            <a:lvl6pPr eaLnBrk="0" fontAlgn="base" hangingPunct="0">
              <a:spcBef>
                <a:spcPct val="0"/>
              </a:spcBef>
              <a:spcAft>
                <a:spcPct val="0"/>
              </a:spcAft>
              <a:tabLst>
                <a:tab pos="457200" algn="l"/>
              </a:tabLst>
              <a:defRPr>
                <a:solidFill>
                  <a:schemeClr val="tx1"/>
                </a:solidFill>
                <a:latin typeface="Arial" panose="020B0604020202020204" pitchFamily="34" charset="0"/>
              </a:defRPr>
            </a:lvl6pPr>
            <a:lvl7pPr eaLnBrk="0" fontAlgn="base" hangingPunct="0">
              <a:spcBef>
                <a:spcPct val="0"/>
              </a:spcBef>
              <a:spcAft>
                <a:spcPct val="0"/>
              </a:spcAft>
              <a:tabLst>
                <a:tab pos="457200" algn="l"/>
              </a:tabLst>
              <a:defRPr>
                <a:solidFill>
                  <a:schemeClr val="tx1"/>
                </a:solidFill>
                <a:latin typeface="Arial" panose="020B0604020202020204" pitchFamily="34" charset="0"/>
              </a:defRPr>
            </a:lvl7pPr>
            <a:lvl8pPr eaLnBrk="0" fontAlgn="base" hangingPunct="0">
              <a:spcBef>
                <a:spcPct val="0"/>
              </a:spcBef>
              <a:spcAft>
                <a:spcPct val="0"/>
              </a:spcAft>
              <a:tabLst>
                <a:tab pos="457200" algn="l"/>
              </a:tabLst>
              <a:defRPr>
                <a:solidFill>
                  <a:schemeClr val="tx1"/>
                </a:solidFill>
                <a:latin typeface="Arial" panose="020B0604020202020204" pitchFamily="34" charset="0"/>
              </a:defRPr>
            </a:lvl8pPr>
            <a:lvl9pPr eaLnBrk="0" fontAlgn="base" hangingPunct="0">
              <a:spcBef>
                <a:spcPct val="0"/>
              </a:spcBef>
              <a:spcAft>
                <a:spcPct val="0"/>
              </a:spcAft>
              <a:tabLst>
                <a:tab pos="45720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altLang="en-US" sz="2400" b="1" i="0" u="none" strike="noStrike" cap="none" normalizeH="0" baseline="0" dirty="0" smtClean="0">
                <a:ln>
                  <a:noFill/>
                </a:ln>
                <a:solidFill>
                  <a:schemeClr val="tx1"/>
                </a:solidFill>
                <a:effectLst/>
                <a:latin typeface="+mn-lt"/>
                <a:ea typeface="Times New Roman" panose="02020603050405020304" pitchFamily="18" charset="0"/>
              </a:rPr>
              <a:t>Indefinite</a:t>
            </a: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2000" b="0" i="0" u="none" strike="noStrike" cap="none" normalizeH="0" baseline="0" dirty="0" smtClean="0">
                <a:ln>
                  <a:noFill/>
                </a:ln>
                <a:solidFill>
                  <a:schemeClr val="tx1"/>
                </a:solidFill>
                <a:effectLst/>
                <a:latin typeface="+mn-lt"/>
                <a:ea typeface="Calibri" panose="020F0502020204030204" pitchFamily="34" charset="0"/>
                <a:cs typeface="Times New Roman" panose="02020603050405020304" pitchFamily="18" charset="0"/>
              </a:rPr>
              <a:t>refer to nonspecific (indefinite) persons or things</a:t>
            </a:r>
            <a:endParaRPr kumimoji="0" lang="en-US" altLang="en-US" sz="2000" b="0" i="0" u="none" strike="noStrike" cap="none" normalizeH="0" baseline="0" dirty="0" smtClean="0">
              <a:ln>
                <a:noFill/>
              </a:ln>
              <a:solidFill>
                <a:schemeClr val="tx1"/>
              </a:solidFill>
              <a:effectLst/>
              <a:latin typeface="+mn-lt"/>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lang="en-US" altLang="en-US" sz="2000" dirty="0">
              <a:latin typeface="+mn-lt"/>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kumimoji="0" lang="en-US" altLang="en-US" sz="2000" b="0" i="0" u="none" strike="noStrike" cap="none" normalizeH="0" baseline="0" dirty="0" smtClean="0">
              <a:ln>
                <a:noFill/>
              </a:ln>
              <a:solidFill>
                <a:schemeClr val="tx1"/>
              </a:solidFill>
              <a:effectLst/>
              <a:latin typeface="+mn-lt"/>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lang="en-US" altLang="en-US" sz="2000" dirty="0">
              <a:latin typeface="+mn-lt"/>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kumimoji="0" lang="en-US" altLang="en-US" sz="2000" b="0" i="0" u="none" strike="noStrike" cap="none" normalizeH="0" baseline="0" dirty="0" smtClean="0">
              <a:ln>
                <a:noFill/>
              </a:ln>
              <a:solidFill>
                <a:schemeClr val="tx1"/>
              </a:solidFill>
              <a:effectLst/>
              <a:latin typeface="+mn-lt"/>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lang="en-US" altLang="en-US" sz="2000" dirty="0">
              <a:latin typeface="+mn-lt"/>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kumimoji="0" lang="en-US" altLang="en-US" sz="2000" b="0" i="0" u="none" strike="noStrike" cap="none" normalizeH="0" baseline="0" dirty="0" smtClean="0">
              <a:ln>
                <a:noFill/>
              </a:ln>
              <a:solidFill>
                <a:schemeClr val="tx1"/>
              </a:solidFill>
              <a:effectLst/>
              <a:latin typeface="+mn-lt"/>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lang="en-US" altLang="en-US" sz="2000" dirty="0">
              <a:latin typeface="+mn-lt"/>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kumimoji="0" lang="en-US" altLang="en-US" sz="2000" b="0" i="0" u="none" strike="noStrike" cap="none" normalizeH="0" baseline="0" dirty="0" smtClean="0">
              <a:ln>
                <a:noFill/>
              </a:ln>
              <a:solidFill>
                <a:schemeClr val="tx1"/>
              </a:solidFill>
              <a:effectLst/>
              <a:latin typeface="+mn-lt"/>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lang="en-US" altLang="en-US" sz="2000" dirty="0">
              <a:latin typeface="+mn-lt"/>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kumimoji="0" lang="en-US" altLang="en-US" sz="2000" b="0" i="0" u="none" strike="noStrike" cap="none" normalizeH="0" baseline="0" dirty="0" smtClean="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2000" b="0" i="1" u="none" strike="noStrike" cap="none" normalizeH="0" baseline="0" dirty="0" smtClean="0">
                <a:ln>
                  <a:noFill/>
                </a:ln>
                <a:solidFill>
                  <a:schemeClr val="tx1"/>
                </a:solidFill>
                <a:effectLst/>
                <a:latin typeface="+mn-lt"/>
                <a:ea typeface="Times New Roman" panose="02020603050405020304" pitchFamily="18" charset="0"/>
              </a:rPr>
              <a:t>Everyone</a:t>
            </a:r>
            <a:r>
              <a:rPr kumimoji="0" lang="en-US" altLang="en-US" sz="2000" b="0" i="0" u="none" strike="noStrike" cap="none" normalizeH="0" baseline="0" dirty="0" smtClean="0">
                <a:ln>
                  <a:noFill/>
                </a:ln>
                <a:solidFill>
                  <a:schemeClr val="tx1"/>
                </a:solidFill>
                <a:effectLst/>
                <a:latin typeface="+mn-lt"/>
                <a:ea typeface="Times New Roman" panose="02020603050405020304" pitchFamily="18" charset="0"/>
              </a:rPr>
              <a:t> has been asked to donate a dollar. </a:t>
            </a:r>
            <a:br>
              <a:rPr kumimoji="0" lang="en-US" altLang="en-US" sz="2000" b="0" i="0" u="none" strike="noStrike" cap="none" normalizeH="0" baseline="0" dirty="0" smtClean="0">
                <a:ln>
                  <a:noFill/>
                </a:ln>
                <a:solidFill>
                  <a:schemeClr val="tx1"/>
                </a:solidFill>
                <a:effectLst/>
                <a:latin typeface="+mn-lt"/>
                <a:ea typeface="Times New Roman" panose="02020603050405020304" pitchFamily="18" charset="0"/>
              </a:rPr>
            </a:br>
            <a:r>
              <a:rPr kumimoji="0" lang="en-US" altLang="en-US" sz="2000" b="0" i="0" u="none" strike="noStrike" cap="none" normalizeH="0" baseline="0" dirty="0" smtClean="0">
                <a:ln>
                  <a:noFill/>
                </a:ln>
                <a:solidFill>
                  <a:schemeClr val="tx1"/>
                </a:solidFill>
                <a:effectLst/>
                <a:latin typeface="+mn-lt"/>
                <a:ea typeface="Times New Roman" panose="02020603050405020304" pitchFamily="18" charset="0"/>
              </a:rPr>
              <a:t>By the look of things, </a:t>
            </a:r>
            <a:r>
              <a:rPr kumimoji="0" lang="en-US" altLang="en-US" sz="2000" b="0" i="1" u="none" strike="noStrike" cap="none" normalizeH="0" baseline="0" dirty="0" smtClean="0">
                <a:ln>
                  <a:noFill/>
                </a:ln>
                <a:solidFill>
                  <a:schemeClr val="tx1"/>
                </a:solidFill>
                <a:effectLst/>
                <a:latin typeface="+mn-lt"/>
                <a:ea typeface="Times New Roman" panose="02020603050405020304" pitchFamily="18" charset="0"/>
              </a:rPr>
              <a:t>nobody</a:t>
            </a:r>
            <a:r>
              <a:rPr kumimoji="0" lang="en-US" altLang="en-US" sz="2000" b="0" i="0" u="none" strike="noStrike" cap="none" normalizeH="0" baseline="0" dirty="0" smtClean="0">
                <a:ln>
                  <a:noFill/>
                </a:ln>
                <a:solidFill>
                  <a:schemeClr val="tx1"/>
                </a:solidFill>
                <a:effectLst/>
                <a:latin typeface="+mn-lt"/>
                <a:ea typeface="Times New Roman" panose="02020603050405020304" pitchFamily="18" charset="0"/>
              </a:rPr>
              <a:t> has lived in this house for years. </a:t>
            </a:r>
            <a:br>
              <a:rPr kumimoji="0" lang="en-US" altLang="en-US" sz="2000" b="0" i="0" u="none" strike="noStrike" cap="none" normalizeH="0" baseline="0" dirty="0" smtClean="0">
                <a:ln>
                  <a:noFill/>
                </a:ln>
                <a:solidFill>
                  <a:schemeClr val="tx1"/>
                </a:solidFill>
                <a:effectLst/>
                <a:latin typeface="+mn-lt"/>
                <a:ea typeface="Times New Roman" panose="02020603050405020304" pitchFamily="18" charset="0"/>
              </a:rPr>
            </a:br>
            <a:r>
              <a:rPr kumimoji="0" lang="en-US" altLang="en-US" sz="2000" b="0" i="1" u="none" strike="noStrike" cap="none" normalizeH="0" baseline="0" dirty="0" smtClean="0">
                <a:ln>
                  <a:noFill/>
                </a:ln>
                <a:solidFill>
                  <a:schemeClr val="tx1"/>
                </a:solidFill>
                <a:effectLst/>
                <a:latin typeface="+mn-lt"/>
                <a:ea typeface="Times New Roman" panose="02020603050405020304" pitchFamily="18" charset="0"/>
              </a:rPr>
              <a:t>Whoever</a:t>
            </a:r>
            <a:r>
              <a:rPr kumimoji="0" lang="en-US" altLang="en-US" sz="2000" b="0" i="0" u="none" strike="noStrike" cap="none" normalizeH="0" baseline="0" dirty="0" smtClean="0">
                <a:ln>
                  <a:noFill/>
                </a:ln>
                <a:solidFill>
                  <a:schemeClr val="tx1"/>
                </a:solidFill>
                <a:effectLst/>
                <a:latin typeface="+mn-lt"/>
                <a:ea typeface="Times New Roman" panose="02020603050405020304" pitchFamily="18" charset="0"/>
              </a:rPr>
              <a:t> lived here last must have welcomed death.</a:t>
            </a:r>
            <a:endParaRPr kumimoji="0" lang="en-US" altLang="en-US" sz="2000" b="0" i="0" u="none" strike="noStrike" cap="none" normalizeH="0" baseline="0" dirty="0" smtClean="0">
              <a:ln>
                <a:noFill/>
              </a:ln>
              <a:solidFill>
                <a:schemeClr val="tx1"/>
              </a:solidFill>
              <a:effectLst/>
              <a:latin typeface="+mn-lt"/>
            </a:endParaRPr>
          </a:p>
        </p:txBody>
      </p:sp>
      <p:pic>
        <p:nvPicPr>
          <p:cNvPr id="6" name="Picture 2" descr="http://kaplaninternational.com/blog/wp-content/uploads/2012/07/blackboard400x300_V2.jpg"/>
          <p:cNvPicPr>
            <a:picLocks noChangeAspect="1" noChangeArrowheads="1"/>
          </p:cNvPicPr>
          <p:nvPr/>
        </p:nvPicPr>
        <p:blipFill rotWithShape="1">
          <a:blip r:embed="rId4">
            <a:extLst>
              <a:ext uri="{28A0092B-C50C-407E-A947-70E740481C1C}">
                <a14:useLocalDpi xmlns:a14="http://schemas.microsoft.com/office/drawing/2010/main" val="0"/>
              </a:ext>
            </a:extLst>
          </a:blip>
          <a:srcRect b="59746"/>
          <a:stretch/>
        </p:blipFill>
        <p:spPr bwMode="auto">
          <a:xfrm>
            <a:off x="7779328" y="589023"/>
            <a:ext cx="3661131" cy="11053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072262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14745" y="228600"/>
            <a:ext cx="2528455" cy="720847"/>
          </a:xfrm>
          <a:prstGeom prst="rect">
            <a:avLst/>
          </a:prstGeom>
        </p:spPr>
      </p:pic>
      <p:sp>
        <p:nvSpPr>
          <p:cNvPr id="2" name="Rectangle 1"/>
          <p:cNvSpPr/>
          <p:nvPr/>
        </p:nvSpPr>
        <p:spPr>
          <a:xfrm>
            <a:off x="847165" y="2341292"/>
            <a:ext cx="10593294" cy="3137269"/>
          </a:xfrm>
          <a:prstGeom prst="rect">
            <a:avLst/>
          </a:prstGeom>
        </p:spPr>
        <p:txBody>
          <a:bodyPr wrap="square">
            <a:spAutoFit/>
          </a:bodyPr>
          <a:lstStyle/>
          <a:p>
            <a:pPr algn="just">
              <a:lnSpc>
                <a:spcPct val="107000"/>
              </a:lnSpc>
              <a:spcAft>
                <a:spcPts val="800"/>
              </a:spcAft>
            </a:pPr>
            <a:r>
              <a:rPr lang="en-US" sz="2000" b="1" dirty="0">
                <a:ea typeface="Times New Roman" panose="02020603050405020304" pitchFamily="18" charset="0"/>
                <a:cs typeface="Times New Roman" panose="02020603050405020304" pitchFamily="18" charset="0"/>
              </a:rPr>
              <a:t>3. VERB </a:t>
            </a:r>
            <a:endParaRPr lang="en-US" dirty="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800"/>
              </a:spcAft>
              <a:buSzPts val="1000"/>
              <a:buFont typeface="Symbol" panose="05050102010706020507" pitchFamily="18" charset="2"/>
              <a:buChar char=""/>
              <a:tabLst>
                <a:tab pos="457200" algn="l"/>
              </a:tabLst>
            </a:pPr>
            <a:r>
              <a:rPr lang="en-US" sz="2000" b="1" dirty="0">
                <a:ea typeface="Times New Roman" panose="02020603050405020304" pitchFamily="18" charset="0"/>
                <a:cs typeface="Times New Roman" panose="02020603050405020304" pitchFamily="18" charset="0"/>
              </a:rPr>
              <a:t>A verb expresses action or being.</a:t>
            </a:r>
            <a:endParaRPr lang="en-US" dirty="0">
              <a:ea typeface="Calibri" panose="020F0502020204030204" pitchFamily="34" charset="0"/>
              <a:cs typeface="Times New Roman" panose="02020603050405020304" pitchFamily="18" charset="0"/>
            </a:endParaRPr>
          </a:p>
          <a:p>
            <a:pPr algn="just">
              <a:lnSpc>
                <a:spcPct val="107000"/>
              </a:lnSpc>
              <a:spcAft>
                <a:spcPts val="800"/>
              </a:spcAft>
            </a:pPr>
            <a:r>
              <a:rPr lang="en-US" sz="2000" i="1" dirty="0">
                <a:ea typeface="Times New Roman" panose="02020603050405020304" pitchFamily="18" charset="0"/>
                <a:cs typeface="Times New Roman" panose="02020603050405020304" pitchFamily="18" charset="0"/>
              </a:rPr>
              <a:t>jump... is... write... become</a:t>
            </a:r>
            <a:endParaRPr lang="en-US" dirty="0">
              <a:ea typeface="Calibri" panose="020F0502020204030204" pitchFamily="34" charset="0"/>
              <a:cs typeface="Times New Roman" panose="02020603050405020304" pitchFamily="18" charset="0"/>
            </a:endParaRPr>
          </a:p>
          <a:p>
            <a:pPr algn="just">
              <a:lnSpc>
                <a:spcPct val="107000"/>
              </a:lnSpc>
              <a:spcAft>
                <a:spcPts val="800"/>
              </a:spcAft>
            </a:pPr>
            <a:r>
              <a:rPr lang="en-US" sz="2000" dirty="0">
                <a:ea typeface="Times New Roman" panose="02020603050405020304" pitchFamily="18" charset="0"/>
                <a:cs typeface="Times New Roman" panose="02020603050405020304" pitchFamily="18" charset="0"/>
              </a:rPr>
              <a:t>The verb in a sentence expresses action or being. There is a main verb and sometimes one or more helping verbs. ("</a:t>
            </a:r>
            <a:r>
              <a:rPr lang="en-US" sz="2000" i="1" dirty="0">
                <a:ea typeface="Times New Roman" panose="02020603050405020304" pitchFamily="18" charset="0"/>
                <a:cs typeface="Times New Roman" panose="02020603050405020304" pitchFamily="18" charset="0"/>
              </a:rPr>
              <a:t>She can sing."</a:t>
            </a:r>
            <a:r>
              <a:rPr lang="en-US" sz="2000" dirty="0">
                <a:ea typeface="Times New Roman" panose="02020603050405020304" pitchFamily="18" charset="0"/>
                <a:cs typeface="Times New Roman" panose="02020603050405020304" pitchFamily="18" charset="0"/>
              </a:rPr>
              <a:t> </a:t>
            </a:r>
            <a:r>
              <a:rPr lang="en-US" sz="2000" i="1" dirty="0">
                <a:ea typeface="Times New Roman" panose="02020603050405020304" pitchFamily="18" charset="0"/>
                <a:cs typeface="Times New Roman" panose="02020603050405020304" pitchFamily="18" charset="0"/>
              </a:rPr>
              <a:t>Sing</a:t>
            </a:r>
            <a:r>
              <a:rPr lang="en-US" sz="2000" dirty="0">
                <a:ea typeface="Times New Roman" panose="02020603050405020304" pitchFamily="18" charset="0"/>
                <a:cs typeface="Times New Roman" panose="02020603050405020304" pitchFamily="18" charset="0"/>
              </a:rPr>
              <a:t> is the main verb; </a:t>
            </a:r>
            <a:r>
              <a:rPr lang="en-US" sz="2000" i="1" dirty="0">
                <a:ea typeface="Times New Roman" panose="02020603050405020304" pitchFamily="18" charset="0"/>
                <a:cs typeface="Times New Roman" panose="02020603050405020304" pitchFamily="18" charset="0"/>
              </a:rPr>
              <a:t>can</a:t>
            </a:r>
            <a:r>
              <a:rPr lang="en-US" sz="2000" dirty="0">
                <a:ea typeface="Times New Roman" panose="02020603050405020304" pitchFamily="18" charset="0"/>
                <a:cs typeface="Times New Roman" panose="02020603050405020304" pitchFamily="18" charset="0"/>
              </a:rPr>
              <a:t> is the helping verb.) A verb must agree with its subject in number (both are singular or both are plural). Verbs also take different forms to express tense.</a:t>
            </a:r>
            <a:endParaRPr lang="en-US" dirty="0">
              <a:ea typeface="Calibri" panose="020F0502020204030204" pitchFamily="34" charset="0"/>
              <a:cs typeface="Times New Roman" panose="02020603050405020304" pitchFamily="18" charset="0"/>
            </a:endParaRPr>
          </a:p>
          <a:p>
            <a:pPr algn="just">
              <a:lnSpc>
                <a:spcPct val="107000"/>
              </a:lnSpc>
              <a:spcAft>
                <a:spcPts val="800"/>
              </a:spcAft>
            </a:pPr>
            <a:r>
              <a:rPr lang="en-US" sz="2000" i="1" dirty="0">
                <a:ea typeface="Times New Roman" panose="02020603050405020304" pitchFamily="18" charset="0"/>
                <a:cs typeface="Times New Roman" panose="02020603050405020304" pitchFamily="18" charset="0"/>
              </a:rPr>
              <a:t>The young girl </a:t>
            </a:r>
            <a:r>
              <a:rPr lang="en-US" sz="2000" b="1" i="1" u="sng" dirty="0">
                <a:ea typeface="Times New Roman" panose="02020603050405020304" pitchFamily="18" charset="0"/>
                <a:cs typeface="Times New Roman" panose="02020603050405020304" pitchFamily="18" charset="0"/>
              </a:rPr>
              <a:t>brought</a:t>
            </a:r>
            <a:r>
              <a:rPr lang="en-US" sz="2000" i="1" dirty="0">
                <a:ea typeface="Times New Roman" panose="02020603050405020304" pitchFamily="18" charset="0"/>
                <a:cs typeface="Times New Roman" panose="02020603050405020304" pitchFamily="18" charset="0"/>
              </a:rPr>
              <a:t> me a very long letter from the teacher, and then she quickly </a:t>
            </a:r>
            <a:r>
              <a:rPr lang="en-US" sz="2000" b="1" i="1" u="sng" dirty="0">
                <a:ea typeface="Times New Roman" panose="02020603050405020304" pitchFamily="18" charset="0"/>
                <a:cs typeface="Times New Roman" panose="02020603050405020304" pitchFamily="18" charset="0"/>
              </a:rPr>
              <a:t>disappeared</a:t>
            </a:r>
            <a:r>
              <a:rPr lang="en-US" sz="2000" i="1" dirty="0">
                <a:ea typeface="Times New Roman" panose="02020603050405020304" pitchFamily="18" charset="0"/>
                <a:cs typeface="Times New Roman" panose="02020603050405020304" pitchFamily="18" charset="0"/>
              </a:rPr>
              <a:t>. </a:t>
            </a:r>
            <a:endParaRPr lang="en-US" dirty="0">
              <a:effectLst/>
              <a:ea typeface="Calibri" panose="020F0502020204030204" pitchFamily="34" charset="0"/>
              <a:cs typeface="Times New Roman" panose="02020603050405020304" pitchFamily="18" charset="0"/>
            </a:endParaRPr>
          </a:p>
        </p:txBody>
      </p:sp>
      <p:pic>
        <p:nvPicPr>
          <p:cNvPr id="6146" name="Picture 2" descr="http://www.harbornola.com/wp-content/uploads/2013/03/verb-web-3.jpg"/>
          <p:cNvPicPr>
            <a:picLocks noChangeAspect="1" noChangeArrowheads="1"/>
          </p:cNvPicPr>
          <p:nvPr/>
        </p:nvPicPr>
        <p:blipFill rotWithShape="1">
          <a:blip r:embed="rId4">
            <a:extLst>
              <a:ext uri="{28A0092B-C50C-407E-A947-70E740481C1C}">
                <a14:useLocalDpi xmlns:a14="http://schemas.microsoft.com/office/drawing/2010/main" val="0"/>
              </a:ext>
            </a:extLst>
          </a:blip>
          <a:srcRect l="13351" t="1612" r="15686" b="1794"/>
          <a:stretch/>
        </p:blipFill>
        <p:spPr bwMode="auto">
          <a:xfrm>
            <a:off x="7916837" y="589023"/>
            <a:ext cx="3523622" cy="20968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27118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14745" y="228600"/>
            <a:ext cx="2528455" cy="720847"/>
          </a:xfrm>
          <a:prstGeom prst="rect">
            <a:avLst/>
          </a:prstGeom>
        </p:spPr>
      </p:pic>
      <p:graphicFrame>
        <p:nvGraphicFramePr>
          <p:cNvPr id="2" name="Table 1"/>
          <p:cNvGraphicFramePr>
            <a:graphicFrameLocks noGrp="1"/>
          </p:cNvGraphicFramePr>
          <p:nvPr>
            <p:extLst>
              <p:ext uri="{D42A27DB-BD31-4B8C-83A1-F6EECF244321}">
                <p14:modId xmlns:p14="http://schemas.microsoft.com/office/powerpoint/2010/main" val="267940513"/>
              </p:ext>
            </p:extLst>
          </p:nvPr>
        </p:nvGraphicFramePr>
        <p:xfrm>
          <a:off x="709754" y="2962840"/>
          <a:ext cx="10058400" cy="2054479"/>
        </p:xfrm>
        <a:graphic>
          <a:graphicData uri="http://schemas.openxmlformats.org/drawingml/2006/table">
            <a:tbl>
              <a:tblPr firstRow="1" firstCol="1" bandRow="1">
                <a:tableStyleId>{5C22544A-7EE6-4342-B048-85BDC9FD1C3A}</a:tableStyleId>
              </a:tblPr>
              <a:tblGrid>
                <a:gridCol w="1117600"/>
                <a:gridCol w="1117600"/>
                <a:gridCol w="1117600"/>
                <a:gridCol w="1117600"/>
                <a:gridCol w="1117600"/>
                <a:gridCol w="1117600"/>
                <a:gridCol w="1117600"/>
                <a:gridCol w="1117600"/>
                <a:gridCol w="1117600"/>
              </a:tblGrid>
              <a:tr h="0">
                <a:tc>
                  <a:txBody>
                    <a:bodyPr/>
                    <a:lstStyle/>
                    <a:p>
                      <a:pPr marL="0" marR="0">
                        <a:lnSpc>
                          <a:spcPct val="107000"/>
                        </a:lnSpc>
                        <a:spcBef>
                          <a:spcPts val="0"/>
                        </a:spcBef>
                        <a:spcAft>
                          <a:spcPts val="800"/>
                        </a:spcAft>
                      </a:pPr>
                      <a:r>
                        <a:rPr lang="en-US" sz="1800" dirty="0">
                          <a:solidFill>
                            <a:schemeClr val="tx1"/>
                          </a:solidFill>
                          <a:effectLst/>
                        </a:rPr>
                        <a:t> </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gridSpan="7">
                  <a:txBody>
                    <a:bodyPr/>
                    <a:lstStyle/>
                    <a:p>
                      <a:pPr marL="0" marR="0">
                        <a:lnSpc>
                          <a:spcPct val="107000"/>
                        </a:lnSpc>
                        <a:spcBef>
                          <a:spcPts val="0"/>
                        </a:spcBef>
                        <a:spcAft>
                          <a:spcPts val="800"/>
                        </a:spcAft>
                      </a:pPr>
                      <a:r>
                        <a:rPr lang="en-US" sz="1800">
                          <a:solidFill>
                            <a:schemeClr val="tx1"/>
                          </a:solidFill>
                          <a:effectLst/>
                        </a:rPr>
                        <a:t>Regular Verbs</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0">
                <a:tc>
                  <a:txBody>
                    <a:bodyPr/>
                    <a:lstStyle/>
                    <a:p>
                      <a:pPr marL="0" marR="0">
                        <a:lnSpc>
                          <a:spcPct val="107000"/>
                        </a:lnSpc>
                        <a:spcBef>
                          <a:spcPts val="0"/>
                        </a:spcBef>
                        <a:spcAft>
                          <a:spcPts val="800"/>
                        </a:spcAft>
                      </a:pPr>
                      <a:r>
                        <a:rPr lang="en-US" sz="1800">
                          <a:solidFill>
                            <a:schemeClr val="tx1"/>
                          </a:solidFill>
                          <a:effectLst/>
                        </a:rPr>
                        <a:t>Examples:</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Base Form</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Past</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Past Participle</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dirty="0">
                          <a:solidFill>
                            <a:schemeClr val="tx1"/>
                          </a:solidFill>
                          <a:effectLst/>
                        </a:rPr>
                        <a:t>    </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Present Participle</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r h="0">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consider</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considered</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considered</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considering</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r h="0">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indicate</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indicated</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indicated</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indicating</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r h="0">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dirty="0">
                          <a:solidFill>
                            <a:schemeClr val="tx1"/>
                          </a:solidFill>
                          <a:effectLst/>
                        </a:rPr>
                        <a:t>model</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modelled</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modelled</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modelling</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r h="0">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walk</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walked</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walked</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dirty="0">
                          <a:solidFill>
                            <a:schemeClr val="tx1"/>
                          </a:solidFill>
                          <a:effectLst/>
                        </a:rPr>
                        <a:t>walking</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bl>
          </a:graphicData>
        </a:graphic>
      </p:graphicFrame>
      <p:sp>
        <p:nvSpPr>
          <p:cNvPr id="4" name="Rectangle 1"/>
          <p:cNvSpPr>
            <a:spLocks noChangeArrowheads="1"/>
          </p:cNvSpPr>
          <p:nvPr/>
        </p:nvSpPr>
        <p:spPr bwMode="auto">
          <a:xfrm>
            <a:off x="709754" y="2304799"/>
            <a:ext cx="9880274" cy="38472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smtClean="0">
                <a:ln>
                  <a:noFill/>
                </a:ln>
                <a:solidFill>
                  <a:schemeClr val="tx1"/>
                </a:solidFill>
                <a:effectLst/>
                <a:ea typeface="Times New Roman" panose="02020603050405020304" pitchFamily="18" charset="0"/>
              </a:rPr>
              <a:t>Principal Parts to the Verb</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1"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2000" b="1" dirty="0">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2000" b="1" dirty="0">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1"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2000" b="1" dirty="0">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1"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2000" b="1" dirty="0">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1"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chemeClr val="tx1"/>
                </a:solidFill>
                <a:effectLst/>
                <a:ea typeface="Times New Roman" panose="02020603050405020304" pitchFamily="18" charset="0"/>
              </a:rPr>
              <a:t>Notice that past and past participle forms for regular verbs end with -</a:t>
            </a:r>
            <a:r>
              <a:rPr kumimoji="0" lang="en-US" altLang="en-US" sz="2000" b="0" i="1" u="none" strike="noStrike" cap="none" normalizeH="0" baseline="0" dirty="0" smtClean="0">
                <a:ln>
                  <a:noFill/>
                </a:ln>
                <a:solidFill>
                  <a:schemeClr val="tx1"/>
                </a:solidFill>
                <a:effectLst/>
                <a:ea typeface="Times New Roman" panose="02020603050405020304" pitchFamily="18" charset="0"/>
              </a:rPr>
              <a:t>ed</a:t>
            </a:r>
            <a:r>
              <a:rPr kumimoji="0" lang="en-US" altLang="en-US" sz="2000" b="0" i="0" u="none" strike="noStrike" cap="none" normalizeH="0" baseline="0" dirty="0" smtClean="0">
                <a:ln>
                  <a:noFill/>
                </a:ln>
                <a:solidFill>
                  <a:schemeClr val="tx1"/>
                </a:solidFill>
                <a:effectLst/>
                <a:ea typeface="Times New Roman" panose="02020603050405020304" pitchFamily="18" charset="0"/>
              </a:rPr>
              <a:t>. For other verbs, please see </a:t>
            </a:r>
            <a:r>
              <a:rPr kumimoji="0" lang="en-US" altLang="en-US" sz="2000" b="0" i="0" u="none" strike="noStrike" cap="none" normalizeH="0" baseline="0" dirty="0" smtClean="0">
                <a:ln>
                  <a:noFill/>
                </a:ln>
                <a:solidFill>
                  <a:schemeClr val="tx1"/>
                </a:solidFill>
                <a:effectLst/>
                <a:ea typeface="Times New Roman" panose="02020603050405020304" pitchFamily="18" charset="0"/>
                <a:hlinkClick r:id="rId4"/>
              </a:rPr>
              <a:t>Irregular Verbs</a:t>
            </a:r>
            <a:r>
              <a:rPr kumimoji="0" lang="en-US" altLang="en-US" sz="2000" b="0" i="0" u="none" strike="noStrike" cap="none" normalizeH="0" baseline="0" dirty="0" smtClean="0">
                <a:ln>
                  <a:noFill/>
                </a:ln>
                <a:solidFill>
                  <a:schemeClr val="tx1"/>
                </a:solidFill>
                <a:effectLst/>
                <a:ea typeface="Times New Roman" panose="02020603050405020304" pitchFamily="18" charset="0"/>
              </a:rPr>
              <a:t>. All verbs, however, are regular in the present participle form. The only changes that occur are a result of spelling. All verbs add -</a:t>
            </a:r>
            <a:r>
              <a:rPr kumimoji="0" lang="en-US" altLang="en-US" sz="2000" b="0" i="1" u="none" strike="noStrike" cap="none" normalizeH="0" baseline="0" dirty="0" err="1" smtClean="0">
                <a:ln>
                  <a:noFill/>
                </a:ln>
                <a:solidFill>
                  <a:schemeClr val="tx1"/>
                </a:solidFill>
                <a:effectLst/>
                <a:ea typeface="Times New Roman" panose="02020603050405020304" pitchFamily="18" charset="0"/>
              </a:rPr>
              <a:t>ing</a:t>
            </a:r>
            <a:r>
              <a:rPr kumimoji="0" lang="en-US" altLang="en-US" sz="2000" b="0" i="0" u="none" strike="noStrike" cap="none" normalizeH="0" baseline="0" dirty="0" smtClean="0">
                <a:ln>
                  <a:noFill/>
                </a:ln>
                <a:solidFill>
                  <a:schemeClr val="tx1"/>
                </a:solidFill>
                <a:effectLst/>
                <a:ea typeface="Times New Roman" panose="02020603050405020304" pitchFamily="18" charset="0"/>
              </a:rPr>
              <a:t> to the base form.</a:t>
            </a:r>
            <a:endParaRPr kumimoji="0" lang="en-US" altLang="en-US" sz="3200" b="0" i="0" u="none" strike="noStrike" cap="none" normalizeH="0" baseline="0" dirty="0" smtClean="0">
              <a:ln>
                <a:noFill/>
              </a:ln>
              <a:solidFill>
                <a:schemeClr val="tx1"/>
              </a:solidFill>
              <a:effectLst/>
            </a:endParaRPr>
          </a:p>
        </p:txBody>
      </p:sp>
      <p:pic>
        <p:nvPicPr>
          <p:cNvPr id="6" name="Picture 2" descr="http://www.harbornola.com/wp-content/uploads/2013/03/verb-web-3.jpg"/>
          <p:cNvPicPr>
            <a:picLocks noChangeAspect="1" noChangeArrowheads="1"/>
          </p:cNvPicPr>
          <p:nvPr/>
        </p:nvPicPr>
        <p:blipFill rotWithShape="1">
          <a:blip r:embed="rId5">
            <a:extLst>
              <a:ext uri="{28A0092B-C50C-407E-A947-70E740481C1C}">
                <a14:useLocalDpi xmlns:a14="http://schemas.microsoft.com/office/drawing/2010/main" val="0"/>
              </a:ext>
            </a:extLst>
          </a:blip>
          <a:srcRect l="13351" t="1612" r="15686" b="1794"/>
          <a:stretch/>
        </p:blipFill>
        <p:spPr bwMode="auto">
          <a:xfrm>
            <a:off x="8159768" y="512410"/>
            <a:ext cx="3487887" cy="2075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096605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14745" y="228600"/>
            <a:ext cx="2528455" cy="720847"/>
          </a:xfrm>
          <a:prstGeom prst="rect">
            <a:avLst/>
          </a:prstGeom>
        </p:spPr>
      </p:pic>
      <p:sp>
        <p:nvSpPr>
          <p:cNvPr id="2" name="Rectangle 1"/>
          <p:cNvSpPr/>
          <p:nvPr/>
        </p:nvSpPr>
        <p:spPr>
          <a:xfrm>
            <a:off x="744278" y="2736804"/>
            <a:ext cx="10547498" cy="2923877"/>
          </a:xfrm>
          <a:prstGeom prst="rect">
            <a:avLst/>
          </a:prstGeom>
        </p:spPr>
        <p:txBody>
          <a:bodyPr wrap="square">
            <a:spAutoFit/>
          </a:bodyPr>
          <a:lstStyle/>
          <a:p>
            <a:r>
              <a:rPr lang="en-US" sz="2400" b="1" dirty="0">
                <a:ea typeface="Times New Roman" panose="02020603050405020304" pitchFamily="18" charset="0"/>
              </a:rPr>
              <a:t>Spelling rules</a:t>
            </a:r>
            <a:r>
              <a:rPr lang="en-US" sz="2400" b="1" dirty="0" smtClean="0">
                <a:ea typeface="Times New Roman" panose="02020603050405020304" pitchFamily="18" charset="0"/>
              </a:rPr>
              <a:t>:</a:t>
            </a:r>
          </a:p>
          <a:p>
            <a:endParaRPr lang="en-US" sz="2000" b="1" dirty="0">
              <a:ea typeface="Times New Roman" panose="02020603050405020304" pitchFamily="18" charset="0"/>
            </a:endParaRPr>
          </a:p>
          <a:p>
            <a:pPr marL="342900" marR="0" lvl="0" indent="-342900">
              <a:tabLst>
                <a:tab pos="457200" algn="l"/>
              </a:tabLst>
            </a:pPr>
            <a:r>
              <a:rPr lang="en-US" sz="2000" dirty="0">
                <a:ea typeface="Times New Roman" panose="02020603050405020304" pitchFamily="18" charset="0"/>
              </a:rPr>
              <a:t>If the base form ends in </a:t>
            </a:r>
            <a:r>
              <a:rPr lang="en-US" sz="2000" i="1" dirty="0">
                <a:ea typeface="Times New Roman" panose="02020603050405020304" pitchFamily="18" charset="0"/>
              </a:rPr>
              <a:t>e</a:t>
            </a:r>
            <a:r>
              <a:rPr lang="en-US" sz="2000" dirty="0">
                <a:ea typeface="Times New Roman" panose="02020603050405020304" pitchFamily="18" charset="0"/>
              </a:rPr>
              <a:t>, omit the </a:t>
            </a:r>
            <a:r>
              <a:rPr lang="en-US" sz="2000" i="1" dirty="0">
                <a:ea typeface="Times New Roman" panose="02020603050405020304" pitchFamily="18" charset="0"/>
              </a:rPr>
              <a:t>e</a:t>
            </a:r>
            <a:r>
              <a:rPr lang="en-US" sz="2000" dirty="0">
                <a:ea typeface="Times New Roman" panose="02020603050405020304" pitchFamily="18" charset="0"/>
              </a:rPr>
              <a:t> and add </a:t>
            </a:r>
            <a:r>
              <a:rPr lang="en-US" sz="2000" i="1" dirty="0" err="1">
                <a:ea typeface="Times New Roman" panose="02020603050405020304" pitchFamily="18" charset="0"/>
              </a:rPr>
              <a:t>ing</a:t>
            </a:r>
            <a:r>
              <a:rPr lang="en-US" sz="2000" dirty="0">
                <a:ea typeface="Times New Roman" panose="02020603050405020304" pitchFamily="18" charset="0"/>
              </a:rPr>
              <a:t/>
            </a:r>
            <a:br>
              <a:rPr lang="en-US" sz="2000" dirty="0">
                <a:ea typeface="Times New Roman" panose="02020603050405020304" pitchFamily="18" charset="0"/>
              </a:rPr>
            </a:br>
            <a:r>
              <a:rPr lang="en-US" sz="2000" dirty="0">
                <a:ea typeface="Times New Roman" panose="02020603050405020304" pitchFamily="18" charset="0"/>
              </a:rPr>
              <a:t>e.g., bite ® biting</a:t>
            </a:r>
          </a:p>
          <a:p>
            <a:pPr marL="342900" marR="0" lvl="0" indent="-342900">
              <a:tabLst>
                <a:tab pos="457200" algn="l"/>
              </a:tabLst>
            </a:pPr>
            <a:r>
              <a:rPr lang="en-US" sz="2000" dirty="0">
                <a:ea typeface="Times New Roman" panose="02020603050405020304" pitchFamily="18" charset="0"/>
              </a:rPr>
              <a:t>If the base form ends in a single vowel followed by a consonant, double the final consonant and add </a:t>
            </a:r>
            <a:r>
              <a:rPr lang="en-US" sz="2000" i="1" dirty="0" err="1">
                <a:ea typeface="Times New Roman" panose="02020603050405020304" pitchFamily="18" charset="0"/>
              </a:rPr>
              <a:t>ing</a:t>
            </a:r>
            <a:r>
              <a:rPr lang="en-US" sz="2000" dirty="0">
                <a:ea typeface="Times New Roman" panose="02020603050405020304" pitchFamily="18" charset="0"/>
              </a:rPr>
              <a:t> (British and Canadian spelling)</a:t>
            </a:r>
            <a:br>
              <a:rPr lang="en-US" sz="2000" dirty="0">
                <a:ea typeface="Times New Roman" panose="02020603050405020304" pitchFamily="18" charset="0"/>
              </a:rPr>
            </a:br>
            <a:r>
              <a:rPr lang="en-US" sz="2000" dirty="0">
                <a:ea typeface="Times New Roman" panose="02020603050405020304" pitchFamily="18" charset="0"/>
              </a:rPr>
              <a:t>e.g., travel ® travelling</a:t>
            </a:r>
          </a:p>
          <a:p>
            <a:pPr marL="342900" marR="0" lvl="0" indent="-342900">
              <a:tabLst>
                <a:tab pos="457200" algn="l"/>
              </a:tabLst>
            </a:pPr>
            <a:r>
              <a:rPr lang="en-US" sz="2000" dirty="0">
                <a:ea typeface="Times New Roman" panose="02020603050405020304" pitchFamily="18" charset="0"/>
              </a:rPr>
              <a:t>If the base form ends in </a:t>
            </a:r>
            <a:r>
              <a:rPr lang="en-US" sz="2000" i="1" dirty="0" err="1">
                <a:ea typeface="Times New Roman" panose="02020603050405020304" pitchFamily="18" charset="0"/>
              </a:rPr>
              <a:t>ie</a:t>
            </a:r>
            <a:r>
              <a:rPr lang="en-US" sz="2000" dirty="0">
                <a:ea typeface="Times New Roman" panose="02020603050405020304" pitchFamily="18" charset="0"/>
              </a:rPr>
              <a:t>, change the </a:t>
            </a:r>
            <a:r>
              <a:rPr lang="en-US" sz="2000" i="1" dirty="0" err="1">
                <a:ea typeface="Times New Roman" panose="02020603050405020304" pitchFamily="18" charset="0"/>
              </a:rPr>
              <a:t>ie</a:t>
            </a:r>
            <a:r>
              <a:rPr lang="en-US" sz="2000" dirty="0">
                <a:ea typeface="Times New Roman" panose="02020603050405020304" pitchFamily="18" charset="0"/>
              </a:rPr>
              <a:t> to </a:t>
            </a:r>
            <a:r>
              <a:rPr lang="en-US" sz="2000" i="1" dirty="0">
                <a:ea typeface="Times New Roman" panose="02020603050405020304" pitchFamily="18" charset="0"/>
              </a:rPr>
              <a:t>y</a:t>
            </a:r>
            <a:r>
              <a:rPr lang="en-US" sz="2000" dirty="0">
                <a:ea typeface="Times New Roman" panose="02020603050405020304" pitchFamily="18" charset="0"/>
              </a:rPr>
              <a:t> and add </a:t>
            </a:r>
            <a:r>
              <a:rPr lang="en-US" sz="2000" i="1" dirty="0" err="1">
                <a:ea typeface="Times New Roman" panose="02020603050405020304" pitchFamily="18" charset="0"/>
              </a:rPr>
              <a:t>ing</a:t>
            </a:r>
            <a:r>
              <a:rPr lang="en-US" sz="2000" dirty="0">
                <a:ea typeface="Times New Roman" panose="02020603050405020304" pitchFamily="18" charset="0"/>
              </a:rPr>
              <a:t/>
            </a:r>
            <a:br>
              <a:rPr lang="en-US" sz="2000" dirty="0">
                <a:ea typeface="Times New Roman" panose="02020603050405020304" pitchFamily="18" charset="0"/>
              </a:rPr>
            </a:br>
            <a:r>
              <a:rPr lang="en-US" sz="2000" dirty="0">
                <a:ea typeface="Times New Roman" panose="02020603050405020304" pitchFamily="18" charset="0"/>
              </a:rPr>
              <a:t>e.g., die ® dying</a:t>
            </a:r>
            <a:endParaRPr lang="en-US" sz="2000" dirty="0">
              <a:effectLst/>
              <a:ea typeface="Times New Roman" panose="02020603050405020304" pitchFamily="18" charset="0"/>
            </a:endParaRPr>
          </a:p>
        </p:txBody>
      </p:sp>
      <p:pic>
        <p:nvPicPr>
          <p:cNvPr id="6" name="Picture 2" descr="http://www.harbornola.com/wp-content/uploads/2013/03/verb-web-3.jpg"/>
          <p:cNvPicPr>
            <a:picLocks noChangeAspect="1" noChangeArrowheads="1"/>
          </p:cNvPicPr>
          <p:nvPr/>
        </p:nvPicPr>
        <p:blipFill rotWithShape="1">
          <a:blip r:embed="rId4">
            <a:extLst>
              <a:ext uri="{28A0092B-C50C-407E-A947-70E740481C1C}">
                <a14:useLocalDpi xmlns:a14="http://schemas.microsoft.com/office/drawing/2010/main" val="0"/>
              </a:ext>
            </a:extLst>
          </a:blip>
          <a:srcRect l="13351" t="1612" r="15686" b="1794"/>
          <a:stretch/>
        </p:blipFill>
        <p:spPr bwMode="auto">
          <a:xfrm>
            <a:off x="8159768" y="512410"/>
            <a:ext cx="3487887" cy="2075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399415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14745" y="228600"/>
            <a:ext cx="2528455" cy="720847"/>
          </a:xfrm>
          <a:prstGeom prst="rect">
            <a:avLst/>
          </a:prstGeom>
        </p:spPr>
      </p:pic>
      <p:pic>
        <p:nvPicPr>
          <p:cNvPr id="4" name="Picture 2" descr="http://www.harbornola.com/wp-content/uploads/2013/03/verb-web-3.jpg"/>
          <p:cNvPicPr>
            <a:picLocks noChangeAspect="1" noChangeArrowheads="1"/>
          </p:cNvPicPr>
          <p:nvPr/>
        </p:nvPicPr>
        <p:blipFill rotWithShape="1">
          <a:blip r:embed="rId4">
            <a:extLst>
              <a:ext uri="{28A0092B-C50C-407E-A947-70E740481C1C}">
                <a14:useLocalDpi xmlns:a14="http://schemas.microsoft.com/office/drawing/2010/main" val="0"/>
              </a:ext>
            </a:extLst>
          </a:blip>
          <a:srcRect l="13351" t="1612" r="15686" b="1794"/>
          <a:stretch/>
        </p:blipFill>
        <p:spPr bwMode="auto">
          <a:xfrm>
            <a:off x="8159768" y="512410"/>
            <a:ext cx="3487887" cy="207553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 1"/>
          <p:cNvGraphicFramePr>
            <a:graphicFrameLocks noGrp="1"/>
          </p:cNvGraphicFramePr>
          <p:nvPr>
            <p:extLst>
              <p:ext uri="{D42A27DB-BD31-4B8C-83A1-F6EECF244321}">
                <p14:modId xmlns:p14="http://schemas.microsoft.com/office/powerpoint/2010/main" val="2922748347"/>
              </p:ext>
            </p:extLst>
          </p:nvPr>
        </p:nvGraphicFramePr>
        <p:xfrm>
          <a:off x="1033167" y="3960317"/>
          <a:ext cx="10401837" cy="2058672"/>
        </p:xfrm>
        <a:graphic>
          <a:graphicData uri="http://schemas.openxmlformats.org/drawingml/2006/table">
            <a:tbl>
              <a:tblPr firstRow="1" firstCol="1" bandRow="1">
                <a:tableStyleId>{5C22544A-7EE6-4342-B048-85BDC9FD1C3A}</a:tableStyleId>
              </a:tblPr>
              <a:tblGrid>
                <a:gridCol w="1411595"/>
                <a:gridCol w="8990242"/>
              </a:tblGrid>
              <a:tr h="377064">
                <a:tc>
                  <a:txBody>
                    <a:bodyPr/>
                    <a:lstStyle/>
                    <a:p>
                      <a:pPr marL="0" marR="0" algn="l">
                        <a:lnSpc>
                          <a:spcPct val="107000"/>
                        </a:lnSpc>
                        <a:spcBef>
                          <a:spcPts val="0"/>
                        </a:spcBef>
                        <a:spcAft>
                          <a:spcPts val="0"/>
                        </a:spcAft>
                      </a:pPr>
                      <a:r>
                        <a:rPr lang="en-US" sz="2000" b="0" dirty="0">
                          <a:solidFill>
                            <a:schemeClr val="tx1"/>
                          </a:solidFill>
                          <a:effectLst/>
                          <a:latin typeface="+mn-lt"/>
                        </a:rPr>
                        <a:t>Incorrect: </a:t>
                      </a:r>
                      <a:endParaRPr lang="en-US" sz="2000" b="0" dirty="0">
                        <a:solidFill>
                          <a:schemeClr val="tx1"/>
                        </a:solidFill>
                        <a:effectLst/>
                        <a:latin typeface="+mn-lt"/>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b="0" dirty="0">
                          <a:solidFill>
                            <a:schemeClr val="tx1"/>
                          </a:solidFill>
                          <a:effectLst/>
                          <a:latin typeface="+mn-lt"/>
                        </a:rPr>
                        <a:t>I like. (Like what? This is not a complete thought, so clearly an object is required.)</a:t>
                      </a:r>
                      <a:endParaRPr lang="en-US" sz="2000" b="0" dirty="0">
                        <a:solidFill>
                          <a:schemeClr val="tx1"/>
                        </a:solidFill>
                        <a:effectLst/>
                        <a:latin typeface="+mn-lt"/>
                        <a:ea typeface="Calibri" panose="020F0502020204030204" pitchFamily="34" charset="0"/>
                        <a:cs typeface="Times New Roman" panose="02020603050405020304" pitchFamily="18" charset="0"/>
                      </a:endParaRPr>
                    </a:p>
                  </a:txBody>
                  <a:tcPr marL="0" marR="0" marT="0" marB="0" anchor="ctr">
                    <a:noFill/>
                  </a:tcPr>
                </a:tc>
              </a:tr>
              <a:tr h="188532">
                <a:tc>
                  <a:txBody>
                    <a:bodyPr/>
                    <a:lstStyle/>
                    <a:p>
                      <a:pPr marL="0" marR="0" algn="l">
                        <a:lnSpc>
                          <a:spcPct val="107000"/>
                        </a:lnSpc>
                        <a:spcBef>
                          <a:spcPts val="0"/>
                        </a:spcBef>
                        <a:spcAft>
                          <a:spcPts val="800"/>
                        </a:spcAft>
                      </a:pPr>
                      <a:r>
                        <a:rPr lang="en-US" sz="2000" b="0" dirty="0">
                          <a:solidFill>
                            <a:schemeClr val="tx1"/>
                          </a:solidFill>
                          <a:effectLst/>
                          <a:latin typeface="+mn-lt"/>
                        </a:rPr>
                        <a:t>Correct: </a:t>
                      </a:r>
                      <a:endParaRPr lang="en-US" sz="2000" b="0" dirty="0">
                        <a:solidFill>
                          <a:schemeClr val="tx1"/>
                        </a:solidFill>
                        <a:effectLst/>
                        <a:latin typeface="+mn-lt"/>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latin typeface="+mn-lt"/>
                        </a:rPr>
                        <a:t>I like coffee. (Coffee is the object. The sentence is now complete.)</a:t>
                      </a:r>
                      <a:endParaRPr lang="en-US" sz="2000">
                        <a:solidFill>
                          <a:schemeClr val="tx1"/>
                        </a:solidFill>
                        <a:effectLst/>
                        <a:latin typeface="+mn-lt"/>
                        <a:ea typeface="Calibri" panose="020F0502020204030204" pitchFamily="34" charset="0"/>
                        <a:cs typeface="Times New Roman" panose="02020603050405020304" pitchFamily="18" charset="0"/>
                      </a:endParaRPr>
                    </a:p>
                  </a:txBody>
                  <a:tcPr marL="0" marR="0" marT="0" marB="0" anchor="ctr">
                    <a:noFill/>
                  </a:tcPr>
                </a:tc>
              </a:tr>
              <a:tr h="188532">
                <a:tc>
                  <a:txBody>
                    <a:bodyPr/>
                    <a:lstStyle/>
                    <a:p>
                      <a:pPr marL="0" marR="0" algn="l">
                        <a:lnSpc>
                          <a:spcPct val="107000"/>
                        </a:lnSpc>
                        <a:spcBef>
                          <a:spcPts val="0"/>
                        </a:spcBef>
                        <a:spcAft>
                          <a:spcPts val="800"/>
                        </a:spcAft>
                      </a:pPr>
                      <a:r>
                        <a:rPr lang="en-US" sz="2000">
                          <a:solidFill>
                            <a:schemeClr val="tx1"/>
                          </a:solidFill>
                          <a:effectLst/>
                          <a:latin typeface="+mn-lt"/>
                        </a:rPr>
                        <a:t> </a:t>
                      </a:r>
                      <a:endParaRPr lang="en-US" sz="2000">
                        <a:solidFill>
                          <a:schemeClr val="tx1"/>
                        </a:solidFill>
                        <a:effectLst/>
                        <a:latin typeface="+mn-lt"/>
                        <a:ea typeface="Calibri" panose="020F0502020204030204" pitchFamily="34" charset="0"/>
                        <a:cs typeface="Times New Roman" panose="02020603050405020304" pitchFamily="18" charset="0"/>
                      </a:endParaRPr>
                    </a:p>
                  </a:txBody>
                  <a:tcPr marL="0" marR="0" marT="0" marB="0" anchor="ctr">
                    <a:noFill/>
                  </a:tcPr>
                </a:tc>
                <a:tc>
                  <a:txBody>
                    <a:bodyPr/>
                    <a:lstStyle/>
                    <a:p>
                      <a:pPr>
                        <a:lnSpc>
                          <a:spcPct val="107000"/>
                        </a:lnSpc>
                      </a:pPr>
                      <a:endParaRPr lang="en-US" sz="2000">
                        <a:solidFill>
                          <a:schemeClr val="tx1"/>
                        </a:solidFill>
                        <a:effectLst/>
                        <a:latin typeface="+mn-lt"/>
                        <a:cs typeface="Times New Roman" panose="02020603050405020304" pitchFamily="18" charset="0"/>
                      </a:endParaRPr>
                    </a:p>
                  </a:txBody>
                  <a:tcPr marL="0" marR="0" marT="0" marB="0" anchor="ctr">
                    <a:noFill/>
                  </a:tcPr>
                </a:tc>
              </a:tr>
              <a:tr h="377064">
                <a:tc>
                  <a:txBody>
                    <a:bodyPr/>
                    <a:lstStyle/>
                    <a:p>
                      <a:pPr marL="0" marR="0" algn="l">
                        <a:lnSpc>
                          <a:spcPct val="107000"/>
                        </a:lnSpc>
                        <a:spcBef>
                          <a:spcPts val="0"/>
                        </a:spcBef>
                        <a:spcAft>
                          <a:spcPts val="800"/>
                        </a:spcAft>
                      </a:pPr>
                      <a:r>
                        <a:rPr lang="en-US" sz="2000" b="0" dirty="0">
                          <a:solidFill>
                            <a:schemeClr val="tx1"/>
                          </a:solidFill>
                          <a:effectLst/>
                          <a:latin typeface="+mn-lt"/>
                        </a:rPr>
                        <a:t>Incorrect: </a:t>
                      </a:r>
                      <a:endParaRPr lang="en-US" sz="2000" b="0" dirty="0">
                        <a:solidFill>
                          <a:schemeClr val="tx1"/>
                        </a:solidFill>
                        <a:effectLst/>
                        <a:latin typeface="+mn-lt"/>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dirty="0">
                          <a:solidFill>
                            <a:schemeClr val="tx1"/>
                          </a:solidFill>
                          <a:effectLst/>
                          <a:latin typeface="+mn-lt"/>
                        </a:rPr>
                        <a:t>Hundreds of protesters hurled. (Hurled what? This is not a complete thought.)</a:t>
                      </a:r>
                      <a:endParaRPr lang="en-US" sz="2000" dirty="0">
                        <a:solidFill>
                          <a:schemeClr val="tx1"/>
                        </a:solidFill>
                        <a:effectLst/>
                        <a:latin typeface="+mn-lt"/>
                        <a:ea typeface="Calibri" panose="020F0502020204030204" pitchFamily="34" charset="0"/>
                        <a:cs typeface="Times New Roman" panose="02020603050405020304" pitchFamily="18" charset="0"/>
                      </a:endParaRPr>
                    </a:p>
                  </a:txBody>
                  <a:tcPr marL="0" marR="0" marT="0" marB="0" anchor="ctr">
                    <a:noFill/>
                  </a:tcPr>
                </a:tc>
              </a:tr>
              <a:tr h="377064">
                <a:tc>
                  <a:txBody>
                    <a:bodyPr/>
                    <a:lstStyle/>
                    <a:p>
                      <a:pPr marL="0" marR="0" algn="l">
                        <a:lnSpc>
                          <a:spcPct val="107000"/>
                        </a:lnSpc>
                        <a:spcBef>
                          <a:spcPts val="0"/>
                        </a:spcBef>
                        <a:spcAft>
                          <a:spcPts val="800"/>
                        </a:spcAft>
                      </a:pPr>
                      <a:r>
                        <a:rPr lang="en-US" sz="2000" b="0" dirty="0">
                          <a:solidFill>
                            <a:schemeClr val="tx1"/>
                          </a:solidFill>
                          <a:effectLst/>
                          <a:latin typeface="+mn-lt"/>
                        </a:rPr>
                        <a:t>Correct: </a:t>
                      </a:r>
                      <a:endParaRPr lang="en-US" sz="2000" b="0" dirty="0">
                        <a:solidFill>
                          <a:schemeClr val="tx1"/>
                        </a:solidFill>
                        <a:effectLst/>
                        <a:latin typeface="+mn-lt"/>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dirty="0">
                          <a:solidFill>
                            <a:schemeClr val="tx1"/>
                          </a:solidFill>
                          <a:effectLst/>
                          <a:latin typeface="+mn-lt"/>
                        </a:rPr>
                        <a:t>Hundreds of protesters hurled stones and vegetables at police guarding the courthouse. (Stones and vegetables is the object of hurled.)</a:t>
                      </a:r>
                      <a:endParaRPr lang="en-US" sz="2000" dirty="0">
                        <a:solidFill>
                          <a:schemeClr val="tx1"/>
                        </a:solidFill>
                        <a:effectLst/>
                        <a:latin typeface="+mn-lt"/>
                        <a:ea typeface="Calibri" panose="020F0502020204030204" pitchFamily="34" charset="0"/>
                        <a:cs typeface="Times New Roman" panose="02020603050405020304" pitchFamily="18" charset="0"/>
                      </a:endParaRPr>
                    </a:p>
                  </a:txBody>
                  <a:tcPr marL="0" marR="0" marT="0" marB="0" anchor="ctr">
                    <a:noFill/>
                  </a:tcPr>
                </a:tc>
              </a:tr>
            </a:tbl>
          </a:graphicData>
        </a:graphic>
      </p:graphicFrame>
      <p:sp>
        <p:nvSpPr>
          <p:cNvPr id="6" name="Rectangle 1"/>
          <p:cNvSpPr>
            <a:spLocks noChangeArrowheads="1"/>
          </p:cNvSpPr>
          <p:nvPr/>
        </p:nvSpPr>
        <p:spPr bwMode="auto">
          <a:xfrm>
            <a:off x="1011902" y="2336427"/>
            <a:ext cx="7973658" cy="16619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5720" rIns="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smtClean="0">
                <a:ln>
                  <a:noFill/>
                </a:ln>
                <a:solidFill>
                  <a:schemeClr val="tx1"/>
                </a:solidFill>
                <a:effectLst/>
                <a:ea typeface="Times New Roman" panose="02020603050405020304" pitchFamily="18" charset="0"/>
              </a:rPr>
              <a:t>Types of Verbs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1"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smtClean="0">
                <a:ln>
                  <a:noFill/>
                </a:ln>
                <a:solidFill>
                  <a:schemeClr val="tx1"/>
                </a:solidFill>
                <a:effectLst/>
                <a:ea typeface="Times New Roman" panose="02020603050405020304" pitchFamily="18" charset="0"/>
              </a:rPr>
              <a:t>Transitive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b="0" i="0" u="none" strike="noStrike" cap="none" normalizeH="0" baseline="0" dirty="0" smtClean="0">
                <a:ln>
                  <a:noFill/>
                </a:ln>
                <a:solidFill>
                  <a:schemeClr val="tx1"/>
                </a:solidFill>
                <a:effectLst/>
                <a:ea typeface="Calibri" panose="020F0502020204030204" pitchFamily="34" charset="0"/>
                <a:cs typeface="Times New Roman" panose="02020603050405020304" pitchFamily="18" charset="0"/>
              </a:rPr>
              <a:t>require an object; without an object the sentence or thought is incomplete </a:t>
            </a:r>
            <a:endParaRPr kumimoji="0" lang="en-US" altLang="en-US" sz="20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14346917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14745" y="228600"/>
            <a:ext cx="2528455" cy="720847"/>
          </a:xfrm>
          <a:prstGeom prst="rect">
            <a:avLst/>
          </a:prstGeom>
        </p:spPr>
      </p:pic>
      <p:sp>
        <p:nvSpPr>
          <p:cNvPr id="2" name="Rectangle 1"/>
          <p:cNvSpPr/>
          <p:nvPr/>
        </p:nvSpPr>
        <p:spPr>
          <a:xfrm>
            <a:off x="765544" y="2822138"/>
            <a:ext cx="10164726" cy="2186240"/>
          </a:xfrm>
          <a:prstGeom prst="rect">
            <a:avLst/>
          </a:prstGeom>
        </p:spPr>
        <p:txBody>
          <a:bodyPr wrap="square">
            <a:spAutoFit/>
          </a:bodyPr>
          <a:lstStyle/>
          <a:p>
            <a:r>
              <a:rPr lang="en-US" sz="2400" b="1" dirty="0" smtClean="0">
                <a:ea typeface="Times New Roman" panose="02020603050405020304" pitchFamily="18" charset="0"/>
              </a:rPr>
              <a:t>Intransitive</a:t>
            </a:r>
          </a:p>
          <a:p>
            <a:endParaRPr lang="en-US" sz="2400" b="1" dirty="0">
              <a:ea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2000" dirty="0">
                <a:ea typeface="Calibri" panose="020F0502020204030204" pitchFamily="34" charset="0"/>
                <a:cs typeface="Times New Roman" panose="02020603050405020304" pitchFamily="18" charset="0"/>
              </a:rPr>
              <a:t>do not require an object to make the sentence or thought complete </a:t>
            </a:r>
          </a:p>
          <a:p>
            <a:pPr marL="457200" marR="0"/>
            <a:r>
              <a:rPr lang="en-US" sz="2000" dirty="0">
                <a:ea typeface="Times New Roman" panose="02020603050405020304" pitchFamily="18" charset="0"/>
              </a:rPr>
              <a:t>Birds fly. </a:t>
            </a:r>
            <a:br>
              <a:rPr lang="en-US" sz="2000" dirty="0">
                <a:ea typeface="Times New Roman" panose="02020603050405020304" pitchFamily="18" charset="0"/>
              </a:rPr>
            </a:br>
            <a:r>
              <a:rPr lang="en-US" sz="2000" dirty="0">
                <a:ea typeface="Times New Roman" panose="02020603050405020304" pitchFamily="18" charset="0"/>
              </a:rPr>
              <a:t>She awoke much later than she’d intended. </a:t>
            </a:r>
            <a:br>
              <a:rPr lang="en-US" sz="2000" dirty="0">
                <a:ea typeface="Times New Roman" panose="02020603050405020304" pitchFamily="18" charset="0"/>
              </a:rPr>
            </a:br>
            <a:r>
              <a:rPr lang="en-US" sz="2000" dirty="0">
                <a:ea typeface="Times New Roman" panose="02020603050405020304" pitchFamily="18" charset="0"/>
              </a:rPr>
              <a:t>He hurried along the sidewalk, side-stepping as many puddles as he could.</a:t>
            </a:r>
            <a:endParaRPr lang="en-US" sz="2000" dirty="0">
              <a:effectLst/>
              <a:ea typeface="Times New Roman" panose="02020603050405020304" pitchFamily="18" charset="0"/>
            </a:endParaRPr>
          </a:p>
        </p:txBody>
      </p:sp>
      <p:pic>
        <p:nvPicPr>
          <p:cNvPr id="6" name="Picture 2" descr="http://www.harbornola.com/wp-content/uploads/2013/03/verb-web-3.jpg"/>
          <p:cNvPicPr>
            <a:picLocks noChangeAspect="1" noChangeArrowheads="1"/>
          </p:cNvPicPr>
          <p:nvPr/>
        </p:nvPicPr>
        <p:blipFill rotWithShape="1">
          <a:blip r:embed="rId4">
            <a:extLst>
              <a:ext uri="{28A0092B-C50C-407E-A947-70E740481C1C}">
                <a14:useLocalDpi xmlns:a14="http://schemas.microsoft.com/office/drawing/2010/main" val="0"/>
              </a:ext>
            </a:extLst>
          </a:blip>
          <a:srcRect l="13351" t="1612" r="15686" b="1794"/>
          <a:stretch/>
        </p:blipFill>
        <p:spPr bwMode="auto">
          <a:xfrm>
            <a:off x="8159768" y="512410"/>
            <a:ext cx="3487887" cy="2075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005102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14745" y="228600"/>
            <a:ext cx="2528455" cy="720847"/>
          </a:xfrm>
          <a:prstGeom prst="rect">
            <a:avLst/>
          </a:prstGeom>
        </p:spPr>
      </p:pic>
      <p:graphicFrame>
        <p:nvGraphicFramePr>
          <p:cNvPr id="2" name="Table 1"/>
          <p:cNvGraphicFramePr>
            <a:graphicFrameLocks noGrp="1"/>
          </p:cNvGraphicFramePr>
          <p:nvPr>
            <p:extLst>
              <p:ext uri="{D42A27DB-BD31-4B8C-83A1-F6EECF244321}">
                <p14:modId xmlns:p14="http://schemas.microsoft.com/office/powerpoint/2010/main" val="3652237473"/>
              </p:ext>
            </p:extLst>
          </p:nvPr>
        </p:nvGraphicFramePr>
        <p:xfrm>
          <a:off x="616940" y="4015226"/>
          <a:ext cx="10058400" cy="652272"/>
        </p:xfrm>
        <a:graphic>
          <a:graphicData uri="http://schemas.openxmlformats.org/drawingml/2006/table">
            <a:tbl>
              <a:tblPr firstRow="1" firstCol="1" bandRow="1">
                <a:tableStyleId>{5C22544A-7EE6-4342-B048-85BDC9FD1C3A}</a:tableStyleId>
              </a:tblPr>
              <a:tblGrid>
                <a:gridCol w="1191664"/>
                <a:gridCol w="637136"/>
                <a:gridCol w="914400"/>
                <a:gridCol w="914400"/>
                <a:gridCol w="914400"/>
                <a:gridCol w="914400"/>
                <a:gridCol w="914400"/>
                <a:gridCol w="914400"/>
                <a:gridCol w="914400"/>
                <a:gridCol w="914400"/>
                <a:gridCol w="914400"/>
              </a:tblGrid>
              <a:tr h="0">
                <a:tc>
                  <a:txBody>
                    <a:bodyPr/>
                    <a:lstStyle/>
                    <a:p>
                      <a:pPr marL="0" marR="0">
                        <a:lnSpc>
                          <a:spcPct val="107000"/>
                        </a:lnSpc>
                        <a:spcBef>
                          <a:spcPts val="0"/>
                        </a:spcBef>
                        <a:spcAft>
                          <a:spcPts val="800"/>
                        </a:spcAft>
                      </a:pPr>
                      <a:r>
                        <a:rPr lang="en-US" sz="2000" dirty="0">
                          <a:solidFill>
                            <a:schemeClr val="tx1"/>
                          </a:solidFill>
                          <a:effectLst/>
                        </a:rPr>
                        <a:t>Examples:</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dirty="0">
                          <a:solidFill>
                            <a:schemeClr val="tx1"/>
                          </a:solidFill>
                          <a:effectLst/>
                        </a:rPr>
                        <a:t>    </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appear</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    </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feel</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    </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look</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    </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seem</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    </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dirty="0">
                          <a:solidFill>
                            <a:schemeClr val="tx1"/>
                          </a:solidFill>
                          <a:effectLst/>
                        </a:rPr>
                        <a:t>sound</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r h="0">
                <a:tc>
                  <a:txBody>
                    <a:bodyPr/>
                    <a:lstStyle/>
                    <a:p>
                      <a:pPr marL="0" marR="0">
                        <a:lnSpc>
                          <a:spcPct val="107000"/>
                        </a:lnSpc>
                        <a:spcBef>
                          <a:spcPts val="0"/>
                        </a:spcBef>
                        <a:spcAft>
                          <a:spcPts val="800"/>
                        </a:spcAft>
                      </a:pPr>
                      <a:r>
                        <a:rPr lang="en-US" sz="2000" dirty="0">
                          <a:solidFill>
                            <a:schemeClr val="tx1"/>
                          </a:solidFill>
                          <a:effectLst/>
                        </a:rPr>
                        <a:t> </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dirty="0">
                          <a:solidFill>
                            <a:schemeClr val="tx1"/>
                          </a:solidFill>
                          <a:effectLst/>
                        </a:rPr>
                        <a:t>    </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dirty="0">
                          <a:solidFill>
                            <a:schemeClr val="tx1"/>
                          </a:solidFill>
                          <a:effectLst/>
                        </a:rPr>
                        <a:t>become</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dirty="0">
                          <a:solidFill>
                            <a:schemeClr val="tx1"/>
                          </a:solidFill>
                          <a:effectLst/>
                        </a:rPr>
                        <a:t>    </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dirty="0">
                          <a:solidFill>
                            <a:schemeClr val="tx1"/>
                          </a:solidFill>
                          <a:effectLst/>
                        </a:rPr>
                        <a:t>grow</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dirty="0">
                          <a:solidFill>
                            <a:schemeClr val="tx1"/>
                          </a:solidFill>
                          <a:effectLst/>
                        </a:rPr>
                        <a:t>    </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dirty="0">
                          <a:solidFill>
                            <a:schemeClr val="tx1"/>
                          </a:solidFill>
                          <a:effectLst/>
                        </a:rPr>
                        <a:t>remain</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dirty="0">
                          <a:solidFill>
                            <a:schemeClr val="tx1"/>
                          </a:solidFill>
                          <a:effectLst/>
                        </a:rPr>
                        <a:t>    </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dirty="0">
                          <a:solidFill>
                            <a:schemeClr val="tx1"/>
                          </a:solidFill>
                          <a:effectLst/>
                        </a:rPr>
                        <a:t>smell</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dirty="0">
                          <a:solidFill>
                            <a:schemeClr val="tx1"/>
                          </a:solidFill>
                          <a:effectLst/>
                        </a:rPr>
                        <a:t>    </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dirty="0">
                          <a:solidFill>
                            <a:schemeClr val="tx1"/>
                          </a:solidFill>
                          <a:effectLst/>
                        </a:rPr>
                        <a:t>taste</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bl>
          </a:graphicData>
        </a:graphic>
      </p:graphicFrame>
      <p:sp>
        <p:nvSpPr>
          <p:cNvPr id="4" name="Rectangle 1"/>
          <p:cNvSpPr>
            <a:spLocks noChangeArrowheads="1"/>
          </p:cNvSpPr>
          <p:nvPr/>
        </p:nvSpPr>
        <p:spPr bwMode="auto">
          <a:xfrm>
            <a:off x="549975" y="2187690"/>
            <a:ext cx="10731795" cy="415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err="1" smtClean="0">
                <a:ln>
                  <a:noFill/>
                </a:ln>
                <a:solidFill>
                  <a:schemeClr val="tx1"/>
                </a:solidFill>
                <a:effectLst/>
                <a:ea typeface="Times New Roman" panose="02020603050405020304" pitchFamily="18" charset="0"/>
              </a:rPr>
              <a:t>S</a:t>
            </a:r>
            <a:r>
              <a:rPr kumimoji="0" lang="en-US" altLang="en-US" sz="2400" b="1" i="0" u="none" strike="noStrike" cap="none" normalizeH="0" baseline="0" dirty="0" err="1" smtClean="0" bmk="">
                <a:ln>
                  <a:noFill/>
                </a:ln>
                <a:solidFill>
                  <a:schemeClr val="tx1"/>
                </a:solidFill>
                <a:effectLst/>
                <a:ea typeface="Times New Roman" panose="02020603050405020304" pitchFamily="18" charset="0"/>
              </a:rPr>
              <a:t>tative</a:t>
            </a:r>
            <a:r>
              <a:rPr kumimoji="0" lang="en-US" altLang="en-US" sz="2400" b="1" i="0" u="none" strike="noStrike" cap="none" normalizeH="0" baseline="0" dirty="0" smtClean="0" bmk="">
                <a:ln>
                  <a:noFill/>
                </a:ln>
                <a:solidFill>
                  <a:schemeClr val="tx1"/>
                </a:solidFill>
                <a:effectLst/>
                <a:ea typeface="Times New Roman" panose="02020603050405020304" pitchFamily="18" charset="0"/>
              </a:rPr>
              <a:t> or Linking</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1"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b="0" i="0" u="none" strike="noStrike" cap="none" normalizeH="0" baseline="0" dirty="0" smtClean="0">
                <a:ln>
                  <a:noFill/>
                </a:ln>
                <a:solidFill>
                  <a:schemeClr val="tx1"/>
                </a:solidFill>
                <a:effectLst/>
                <a:ea typeface="Calibri" panose="020F0502020204030204" pitchFamily="34" charset="0"/>
                <a:cs typeface="Times New Roman" panose="02020603050405020304" pitchFamily="18" charset="0"/>
              </a:rPr>
              <a:t>indicate a state of being or condition because they link the subject of a sentence with a noun, pronoun or adjective, anything that identifies the subject </a:t>
            </a:r>
            <a:endParaRPr kumimoji="0" lang="en-US" altLang="en-US" sz="20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chemeClr val="tx1"/>
                </a:solidFill>
                <a:effectLst/>
                <a:ea typeface="Times New Roman" panose="02020603050405020304" pitchFamily="18" charset="0"/>
              </a:rPr>
              <a:t>The most common linking verb is </a:t>
            </a:r>
            <a:r>
              <a:rPr kumimoji="0" lang="en-US" altLang="en-US" sz="2000" b="0" i="1" u="none" strike="noStrike" cap="none" normalizeH="0" baseline="0" dirty="0" smtClean="0">
                <a:ln>
                  <a:noFill/>
                </a:ln>
                <a:solidFill>
                  <a:schemeClr val="tx1"/>
                </a:solidFill>
                <a:effectLst/>
                <a:ea typeface="Times New Roman" panose="02020603050405020304" pitchFamily="18" charset="0"/>
              </a:rPr>
              <a:t>to be</a:t>
            </a:r>
            <a:r>
              <a:rPr kumimoji="0" lang="en-US" altLang="en-US" sz="2000" b="0" i="0" u="none" strike="noStrike" cap="none" normalizeH="0" baseline="0" dirty="0" smtClean="0">
                <a:ln>
                  <a:noFill/>
                </a:ln>
                <a:solidFill>
                  <a:schemeClr val="tx1"/>
                </a:solidFill>
                <a:effectLst/>
                <a:ea typeface="Times New Roman" panose="02020603050405020304" pitchFamily="18" charset="0"/>
              </a:rPr>
              <a:t>. Other frequently used linking verbs are as follows:</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2000" dirty="0">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2000" dirty="0">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chemeClr val="tx1"/>
                </a:solidFill>
                <a:effectLst/>
                <a:ea typeface="Times New Roman" panose="02020603050405020304" pitchFamily="18" charset="0"/>
              </a:rPr>
              <a:t>Michael is my eldest brother. (</a:t>
            </a:r>
            <a:r>
              <a:rPr kumimoji="0" lang="en-US" altLang="en-US" sz="2000" b="0" i="1" u="none" strike="noStrike" cap="none" normalizeH="0" baseline="0" dirty="0" smtClean="0">
                <a:ln>
                  <a:noFill/>
                </a:ln>
                <a:solidFill>
                  <a:schemeClr val="tx1"/>
                </a:solidFill>
                <a:effectLst/>
                <a:ea typeface="Times New Roman" panose="02020603050405020304" pitchFamily="18" charset="0"/>
              </a:rPr>
              <a:t>My eldest brother</a:t>
            </a:r>
            <a:r>
              <a:rPr kumimoji="0" lang="en-US" altLang="en-US" sz="2000" b="0" i="0" u="none" strike="noStrike" cap="none" normalizeH="0" baseline="0" dirty="0" smtClean="0">
                <a:ln>
                  <a:noFill/>
                </a:ln>
                <a:solidFill>
                  <a:schemeClr val="tx1"/>
                </a:solidFill>
                <a:effectLst/>
                <a:ea typeface="Times New Roman" panose="02020603050405020304" pitchFamily="18" charset="0"/>
              </a:rPr>
              <a:t> is the noun phrase that identifies </a:t>
            </a:r>
            <a:r>
              <a:rPr kumimoji="0" lang="en-US" altLang="en-US" sz="2000" b="0" i="1" u="none" strike="noStrike" cap="none" normalizeH="0" baseline="0" dirty="0" smtClean="0">
                <a:ln>
                  <a:noFill/>
                </a:ln>
                <a:solidFill>
                  <a:schemeClr val="tx1"/>
                </a:solidFill>
                <a:effectLst/>
                <a:ea typeface="Times New Roman" panose="02020603050405020304" pitchFamily="18" charset="0"/>
              </a:rPr>
              <a:t>Michael</a:t>
            </a:r>
            <a:r>
              <a:rPr kumimoji="0" lang="en-US" altLang="en-US" sz="2000" b="0" i="0" u="none" strike="noStrike" cap="none" normalizeH="0" baseline="0" dirty="0" smtClean="0">
                <a:ln>
                  <a:noFill/>
                </a:ln>
                <a:solidFill>
                  <a:schemeClr val="tx1"/>
                </a:solidFill>
                <a:effectLst/>
                <a:ea typeface="Times New Roman" panose="02020603050405020304" pitchFamily="18" charset="0"/>
              </a:rPr>
              <a:t>. Without the noun phrase, the sentence would be incomplete.) </a:t>
            </a:r>
            <a:br>
              <a:rPr kumimoji="0" lang="en-US" altLang="en-US" sz="2000" b="0" i="0" u="none" strike="noStrike" cap="none" normalizeH="0" baseline="0" dirty="0" smtClean="0">
                <a:ln>
                  <a:noFill/>
                </a:ln>
                <a:solidFill>
                  <a:schemeClr val="tx1"/>
                </a:solidFill>
                <a:effectLst/>
                <a:ea typeface="Times New Roman" panose="02020603050405020304" pitchFamily="18" charset="0"/>
              </a:rPr>
            </a:br>
            <a:r>
              <a:rPr kumimoji="0" lang="en-US" altLang="en-US" sz="2000" b="0" i="0" u="none" strike="noStrike" cap="none" normalizeH="0" baseline="0" dirty="0" smtClean="0">
                <a:ln>
                  <a:noFill/>
                </a:ln>
                <a:solidFill>
                  <a:schemeClr val="tx1"/>
                </a:solidFill>
                <a:effectLst/>
                <a:ea typeface="Times New Roman" panose="02020603050405020304" pitchFamily="18" charset="0"/>
              </a:rPr>
              <a:t>The soup still tasted bland. (</a:t>
            </a:r>
            <a:r>
              <a:rPr kumimoji="0" lang="en-US" altLang="en-US" sz="2000" b="0" i="1" u="none" strike="noStrike" cap="none" normalizeH="0" baseline="0" dirty="0" smtClean="0">
                <a:ln>
                  <a:noFill/>
                </a:ln>
                <a:solidFill>
                  <a:schemeClr val="tx1"/>
                </a:solidFill>
                <a:effectLst/>
                <a:ea typeface="Times New Roman" panose="02020603050405020304" pitchFamily="18" charset="0"/>
              </a:rPr>
              <a:t>Bland</a:t>
            </a:r>
            <a:r>
              <a:rPr kumimoji="0" lang="en-US" altLang="en-US" sz="2000" b="0" i="0" u="none" strike="noStrike" cap="none" normalizeH="0" baseline="0" dirty="0" smtClean="0">
                <a:ln>
                  <a:noFill/>
                </a:ln>
                <a:solidFill>
                  <a:schemeClr val="tx1"/>
                </a:solidFill>
                <a:effectLst/>
                <a:ea typeface="Times New Roman" panose="02020603050405020304" pitchFamily="18" charset="0"/>
              </a:rPr>
              <a:t> is an adjective that describes </a:t>
            </a:r>
            <a:r>
              <a:rPr kumimoji="0" lang="en-US" altLang="en-US" sz="2000" b="0" i="1" u="none" strike="noStrike" cap="none" normalizeH="0" baseline="0" dirty="0" smtClean="0">
                <a:ln>
                  <a:noFill/>
                </a:ln>
                <a:solidFill>
                  <a:schemeClr val="tx1"/>
                </a:solidFill>
                <a:effectLst/>
                <a:ea typeface="Times New Roman" panose="02020603050405020304" pitchFamily="18" charset="0"/>
              </a:rPr>
              <a:t>soup</a:t>
            </a:r>
            <a:r>
              <a:rPr kumimoji="0" lang="en-US" altLang="en-US" sz="2000" b="0" i="0" u="none" strike="noStrike" cap="none" normalizeH="0" baseline="0" dirty="0" smtClean="0">
                <a:ln>
                  <a:noFill/>
                </a:ln>
                <a:solidFill>
                  <a:schemeClr val="tx1"/>
                </a:solidFill>
                <a:effectLst/>
                <a:ea typeface="Times New Roman" panose="02020603050405020304" pitchFamily="18" charset="0"/>
              </a:rPr>
              <a:t>. The adjective is necessary to complete the sentence.)</a:t>
            </a:r>
            <a:endParaRPr kumimoji="0" lang="en-US" altLang="en-US" sz="2000" b="0" i="0" u="none" strike="noStrike" cap="none" normalizeH="0" baseline="0" dirty="0" smtClean="0">
              <a:ln>
                <a:noFill/>
              </a:ln>
              <a:solidFill>
                <a:schemeClr val="tx1"/>
              </a:solidFill>
              <a:effectLst/>
            </a:endParaRPr>
          </a:p>
        </p:txBody>
      </p:sp>
      <p:pic>
        <p:nvPicPr>
          <p:cNvPr id="6" name="Picture 2" descr="http://www.harbornola.com/wp-content/uploads/2013/03/verb-web-3.jpg"/>
          <p:cNvPicPr>
            <a:picLocks noChangeAspect="1" noChangeArrowheads="1"/>
          </p:cNvPicPr>
          <p:nvPr/>
        </p:nvPicPr>
        <p:blipFill rotWithShape="1">
          <a:blip r:embed="rId4">
            <a:extLst>
              <a:ext uri="{28A0092B-C50C-407E-A947-70E740481C1C}">
                <a14:useLocalDpi xmlns:a14="http://schemas.microsoft.com/office/drawing/2010/main" val="0"/>
              </a:ext>
            </a:extLst>
          </a:blip>
          <a:srcRect l="13351" t="1612" r="15686" b="1794"/>
          <a:stretch/>
        </p:blipFill>
        <p:spPr bwMode="auto">
          <a:xfrm>
            <a:off x="8159768" y="512410"/>
            <a:ext cx="3487887" cy="2075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224876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14745" y="228600"/>
            <a:ext cx="2528455" cy="720847"/>
          </a:xfrm>
          <a:prstGeom prst="rect">
            <a:avLst/>
          </a:prstGeom>
        </p:spPr>
      </p:pic>
      <p:graphicFrame>
        <p:nvGraphicFramePr>
          <p:cNvPr id="2" name="Table 1"/>
          <p:cNvGraphicFramePr>
            <a:graphicFrameLocks noGrp="1"/>
          </p:cNvGraphicFramePr>
          <p:nvPr>
            <p:extLst>
              <p:ext uri="{D42A27DB-BD31-4B8C-83A1-F6EECF244321}">
                <p14:modId xmlns:p14="http://schemas.microsoft.com/office/powerpoint/2010/main" val="30149234"/>
              </p:ext>
            </p:extLst>
          </p:nvPr>
        </p:nvGraphicFramePr>
        <p:xfrm>
          <a:off x="384866" y="2592175"/>
          <a:ext cx="10620119" cy="652272"/>
        </p:xfrm>
        <a:graphic>
          <a:graphicData uri="http://schemas.openxmlformats.org/drawingml/2006/table">
            <a:tbl>
              <a:tblPr firstRow="1" firstCol="1" bandRow="1">
                <a:tableStyleId>{5C22544A-7EE6-4342-B048-85BDC9FD1C3A}</a:tableStyleId>
              </a:tblPr>
              <a:tblGrid>
                <a:gridCol w="1174742"/>
                <a:gridCol w="241273"/>
                <a:gridCol w="708008"/>
                <a:gridCol w="708008"/>
                <a:gridCol w="708008"/>
                <a:gridCol w="708008"/>
                <a:gridCol w="708008"/>
                <a:gridCol w="708008"/>
                <a:gridCol w="708008"/>
                <a:gridCol w="708008"/>
                <a:gridCol w="708008"/>
                <a:gridCol w="708008"/>
                <a:gridCol w="708008"/>
                <a:gridCol w="708008"/>
                <a:gridCol w="708008"/>
              </a:tblGrid>
              <a:tr h="0">
                <a:tc>
                  <a:txBody>
                    <a:bodyPr/>
                    <a:lstStyle/>
                    <a:p>
                      <a:pPr marL="0" marR="0">
                        <a:lnSpc>
                          <a:spcPct val="107000"/>
                        </a:lnSpc>
                        <a:spcBef>
                          <a:spcPts val="0"/>
                        </a:spcBef>
                        <a:spcAft>
                          <a:spcPts val="800"/>
                        </a:spcAft>
                      </a:pPr>
                      <a:r>
                        <a:rPr lang="en-US" sz="2000" dirty="0">
                          <a:solidFill>
                            <a:schemeClr val="tx1"/>
                          </a:solidFill>
                          <a:effectLst/>
                        </a:rPr>
                        <a:t>Examples:</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dirty="0">
                          <a:solidFill>
                            <a:schemeClr val="tx1"/>
                          </a:solidFill>
                          <a:effectLst/>
                        </a:rPr>
                        <a:t>    </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am</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    </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be</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    </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did</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    </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does</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    </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have</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    </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shall</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    </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dirty="0">
                          <a:solidFill>
                            <a:schemeClr val="tx1"/>
                          </a:solidFill>
                          <a:effectLst/>
                        </a:rPr>
                        <a:t>would</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r h="0">
                <a:tc>
                  <a:txBody>
                    <a:bodyPr/>
                    <a:lstStyle/>
                    <a:p>
                      <a:pPr marL="0" marR="0">
                        <a:lnSpc>
                          <a:spcPct val="107000"/>
                        </a:lnSpc>
                        <a:spcBef>
                          <a:spcPts val="0"/>
                        </a:spcBef>
                        <a:spcAft>
                          <a:spcPts val="800"/>
                        </a:spcAft>
                      </a:pPr>
                      <a:r>
                        <a:rPr lang="en-US" sz="2000" dirty="0">
                          <a:solidFill>
                            <a:schemeClr val="tx1"/>
                          </a:solidFill>
                          <a:effectLst/>
                        </a:rPr>
                        <a:t> </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dirty="0">
                          <a:solidFill>
                            <a:schemeClr val="tx1"/>
                          </a:solidFill>
                          <a:effectLst/>
                        </a:rPr>
                        <a:t>    </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dirty="0">
                          <a:solidFill>
                            <a:schemeClr val="tx1"/>
                          </a:solidFill>
                          <a:effectLst/>
                        </a:rPr>
                        <a:t>are</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dirty="0">
                          <a:solidFill>
                            <a:schemeClr val="tx1"/>
                          </a:solidFill>
                          <a:effectLst/>
                        </a:rPr>
                        <a:t>    </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dirty="0">
                          <a:solidFill>
                            <a:schemeClr val="tx1"/>
                          </a:solidFill>
                          <a:effectLst/>
                        </a:rPr>
                        <a:t>been</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dirty="0">
                          <a:solidFill>
                            <a:schemeClr val="tx1"/>
                          </a:solidFill>
                          <a:effectLst/>
                        </a:rPr>
                        <a:t>    </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dirty="0">
                          <a:solidFill>
                            <a:schemeClr val="tx1"/>
                          </a:solidFill>
                          <a:effectLst/>
                        </a:rPr>
                        <a:t>do</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dirty="0">
                          <a:solidFill>
                            <a:schemeClr val="tx1"/>
                          </a:solidFill>
                          <a:effectLst/>
                        </a:rPr>
                        <a:t>    </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had</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dirty="0">
                          <a:solidFill>
                            <a:schemeClr val="tx1"/>
                          </a:solidFill>
                          <a:effectLst/>
                        </a:rPr>
                        <a:t>    </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dirty="0">
                          <a:solidFill>
                            <a:schemeClr val="tx1"/>
                          </a:solidFill>
                          <a:effectLst/>
                        </a:rPr>
                        <a:t>is</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dirty="0">
                          <a:solidFill>
                            <a:schemeClr val="tx1"/>
                          </a:solidFill>
                          <a:effectLst/>
                        </a:rPr>
                        <a:t>    </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dirty="0">
                          <a:solidFill>
                            <a:schemeClr val="tx1"/>
                          </a:solidFill>
                          <a:effectLst/>
                        </a:rPr>
                        <a:t>will</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dirty="0">
                          <a:solidFill>
                            <a:schemeClr val="tx1"/>
                          </a:solidFill>
                          <a:effectLst/>
                        </a:rPr>
                        <a:t>    </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1200"/>
                        </a:spcAft>
                      </a:pPr>
                      <a:r>
                        <a:rPr lang="en-US" sz="2000" dirty="0">
                          <a:solidFill>
                            <a:schemeClr val="tx1"/>
                          </a:solidFill>
                          <a:effectLst/>
                        </a:rPr>
                        <a:t> </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bl>
          </a:graphicData>
        </a:graphic>
      </p:graphicFrame>
      <p:sp>
        <p:nvSpPr>
          <p:cNvPr id="3" name="Rectangle 1"/>
          <p:cNvSpPr>
            <a:spLocks noChangeArrowheads="1"/>
          </p:cNvSpPr>
          <p:nvPr/>
        </p:nvSpPr>
        <p:spPr bwMode="auto">
          <a:xfrm>
            <a:off x="374108" y="1687354"/>
            <a:ext cx="11651190" cy="51706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smtClean="0">
                <a:ln>
                  <a:noFill/>
                </a:ln>
                <a:solidFill>
                  <a:schemeClr val="tx1"/>
                </a:solidFill>
                <a:effectLst/>
                <a:ea typeface="Times New Roman" panose="02020603050405020304" pitchFamily="18" charset="0"/>
              </a:rPr>
              <a:t>Auxiliary (sometimes called helping) verbs</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2400" b="1" dirty="0">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1"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1"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b="0" i="0" u="none" strike="noStrike" cap="none" normalizeH="0" baseline="0" dirty="0" smtClean="0">
                <a:ln>
                  <a:noFill/>
                </a:ln>
                <a:solidFill>
                  <a:schemeClr val="tx1"/>
                </a:solidFill>
                <a:effectLst/>
                <a:ea typeface="Calibri" panose="020F0502020204030204" pitchFamily="34" charset="0"/>
                <a:cs typeface="Times New Roman" panose="02020603050405020304" pitchFamily="18" charset="0"/>
              </a:rPr>
              <a:t>are used to indicate tense. The following tenses require auxiliary verbs: present, past, and future progressive (continuous or continued action); simple future; present, past, and future perfect. Auxiliary verbs are always used with a main verb, the word that expresses the action or state to indicate when and for how long an action occurs. Two tenses, the simple present and the simple past, however, do not use auxiliary verbs. </a:t>
            </a:r>
          </a:p>
          <a:p>
            <a:pPr eaLnBrk="0" fontAlgn="base" hangingPunct="0">
              <a:spcBef>
                <a:spcPct val="0"/>
              </a:spcBef>
              <a:spcAft>
                <a:spcPct val="0"/>
              </a:spcAft>
              <a:buFontTx/>
              <a:buChar char="•"/>
            </a:pPr>
            <a:r>
              <a:rPr lang="en-US" sz="2000" dirty="0"/>
              <a:t>are used to form interrogatives (questions) and negatives. When referring to present and definite past situations, the auxiliaries </a:t>
            </a:r>
            <a:r>
              <a:rPr lang="en-US" sz="2000" i="1" dirty="0"/>
              <a:t>do, does, did</a:t>
            </a:r>
            <a:r>
              <a:rPr lang="en-US" sz="2000" dirty="0"/>
              <a:t> are required. </a:t>
            </a:r>
          </a:p>
          <a:p>
            <a:pPr eaLnBrk="0" fontAlgn="base" hangingPunct="0">
              <a:spcBef>
                <a:spcPct val="0"/>
              </a:spcBef>
              <a:spcAft>
                <a:spcPct val="0"/>
              </a:spcAft>
              <a:buFontTx/>
              <a:buChar char="•"/>
            </a:pPr>
            <a:r>
              <a:rPr lang="en-US" sz="2000" dirty="0"/>
              <a:t>are used to form tag questions that are placed after a statement. </a:t>
            </a:r>
          </a:p>
          <a:p>
            <a:pPr eaLnBrk="0" fontAlgn="base" hangingPunct="0">
              <a:spcBef>
                <a:spcPct val="0"/>
              </a:spcBef>
              <a:spcAft>
                <a:spcPct val="0"/>
              </a:spcAft>
              <a:buFontTx/>
              <a:buChar char="•"/>
            </a:pPr>
            <a:r>
              <a:rPr lang="en-US" sz="2000" dirty="0"/>
              <a:t>are used to answer </a:t>
            </a:r>
            <a:r>
              <a:rPr lang="en-US" sz="2000" i="1" dirty="0"/>
              <a:t>yes/no</a:t>
            </a:r>
            <a:r>
              <a:rPr lang="en-US" sz="2000" dirty="0"/>
              <a:t> questions. A yes/no question that starts with a negative construction asks for confirmation of a known or suspected situation. </a:t>
            </a:r>
          </a:p>
          <a:p>
            <a:pPr eaLnBrk="0" fontAlgn="base" hangingPunct="0">
              <a:spcBef>
                <a:spcPct val="0"/>
              </a:spcBef>
              <a:spcAft>
                <a:spcPct val="0"/>
              </a:spcAft>
              <a:buFontTx/>
              <a:buChar char="•"/>
            </a:pPr>
            <a:r>
              <a:rPr lang="en-US" sz="2000" dirty="0"/>
              <a:t>are used to provide emphasis in the simple present tense by using </a:t>
            </a:r>
            <a:r>
              <a:rPr lang="en-US" sz="2000" i="1" dirty="0"/>
              <a:t>do</a:t>
            </a:r>
            <a:r>
              <a:rPr lang="en-US" sz="2000" dirty="0"/>
              <a:t>. </a:t>
            </a:r>
          </a:p>
          <a:p>
            <a:pPr marL="0" marR="0" lvl="0" indent="0" algn="l" defTabSz="914400" rtl="0" eaLnBrk="0" fontAlgn="base" latinLnBrk="0" hangingPunct="0">
              <a:lnSpc>
                <a:spcPct val="100000"/>
              </a:lnSpc>
              <a:spcBef>
                <a:spcPct val="0"/>
              </a:spcBef>
              <a:spcAft>
                <a:spcPct val="0"/>
              </a:spcAft>
              <a:buClrTx/>
              <a:buSzTx/>
              <a:tabLst/>
            </a:pPr>
            <a:endParaRPr kumimoji="0" lang="en-US" altLang="en-US" sz="20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pic>
        <p:nvPicPr>
          <p:cNvPr id="6" name="Picture 2" descr="http://www.harbornola.com/wp-content/uploads/2013/03/verb-web-3.jpg"/>
          <p:cNvPicPr>
            <a:picLocks noChangeAspect="1" noChangeArrowheads="1"/>
          </p:cNvPicPr>
          <p:nvPr/>
        </p:nvPicPr>
        <p:blipFill rotWithShape="1">
          <a:blip r:embed="rId4">
            <a:extLst>
              <a:ext uri="{28A0092B-C50C-407E-A947-70E740481C1C}">
                <a14:useLocalDpi xmlns:a14="http://schemas.microsoft.com/office/drawing/2010/main" val="0"/>
              </a:ext>
            </a:extLst>
          </a:blip>
          <a:srcRect l="13351" t="1612" r="15686" b="1794"/>
          <a:stretch/>
        </p:blipFill>
        <p:spPr bwMode="auto">
          <a:xfrm>
            <a:off x="8697433" y="512410"/>
            <a:ext cx="2950222" cy="17555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462616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14745" y="228600"/>
            <a:ext cx="2528455" cy="720847"/>
          </a:xfrm>
          <a:prstGeom prst="rect">
            <a:avLst/>
          </a:prstGeom>
        </p:spPr>
      </p:pic>
      <p:pic>
        <p:nvPicPr>
          <p:cNvPr id="4" name="Picture 2" descr="http://www.harbornola.com/wp-content/uploads/2013/03/verb-web-3.jpg"/>
          <p:cNvPicPr>
            <a:picLocks noChangeAspect="1" noChangeArrowheads="1"/>
          </p:cNvPicPr>
          <p:nvPr/>
        </p:nvPicPr>
        <p:blipFill rotWithShape="1">
          <a:blip r:embed="rId4">
            <a:extLst>
              <a:ext uri="{28A0092B-C50C-407E-A947-70E740481C1C}">
                <a14:useLocalDpi xmlns:a14="http://schemas.microsoft.com/office/drawing/2010/main" val="0"/>
              </a:ext>
            </a:extLst>
          </a:blip>
          <a:srcRect l="13351" t="1612" r="15686" b="1794"/>
          <a:stretch/>
        </p:blipFill>
        <p:spPr bwMode="auto">
          <a:xfrm>
            <a:off x="8784691" y="512410"/>
            <a:ext cx="2862964" cy="170366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 1"/>
          <p:cNvGraphicFramePr>
            <a:graphicFrameLocks noGrp="1"/>
          </p:cNvGraphicFramePr>
          <p:nvPr>
            <p:extLst>
              <p:ext uri="{D42A27DB-BD31-4B8C-83A1-F6EECF244321}">
                <p14:modId xmlns:p14="http://schemas.microsoft.com/office/powerpoint/2010/main" val="252972700"/>
              </p:ext>
            </p:extLst>
          </p:nvPr>
        </p:nvGraphicFramePr>
        <p:xfrm>
          <a:off x="563085" y="3135398"/>
          <a:ext cx="11048096" cy="880491"/>
        </p:xfrm>
        <a:graphic>
          <a:graphicData uri="http://schemas.openxmlformats.org/drawingml/2006/table">
            <a:tbl>
              <a:tblPr firstRow="1" firstCol="1" bandRow="1">
                <a:tableStyleId>{5C22544A-7EE6-4342-B048-85BDC9FD1C3A}</a:tableStyleId>
              </a:tblPr>
              <a:tblGrid>
                <a:gridCol w="1227566"/>
                <a:gridCol w="1227566"/>
                <a:gridCol w="1999082"/>
                <a:gridCol w="456052"/>
                <a:gridCol w="1227566"/>
                <a:gridCol w="1227566"/>
                <a:gridCol w="1227566"/>
                <a:gridCol w="755425"/>
                <a:gridCol w="1699707"/>
              </a:tblGrid>
              <a:tr h="0">
                <a:tc>
                  <a:txBody>
                    <a:bodyPr/>
                    <a:lstStyle/>
                    <a:p>
                      <a:pPr marL="0" marR="0">
                        <a:lnSpc>
                          <a:spcPct val="107000"/>
                        </a:lnSpc>
                        <a:spcBef>
                          <a:spcPts val="0"/>
                        </a:spcBef>
                        <a:spcAft>
                          <a:spcPts val="800"/>
                        </a:spcAft>
                      </a:pPr>
                      <a:r>
                        <a:rPr lang="en-US" sz="1800" b="0" dirty="0">
                          <a:solidFill>
                            <a:schemeClr val="tx1"/>
                          </a:solidFill>
                          <a:effectLst/>
                          <a:latin typeface="+mn-lt"/>
                        </a:rPr>
                        <a:t>Examples:</a:t>
                      </a:r>
                      <a:endParaRPr lang="en-US" sz="1800" b="0" dirty="0">
                        <a:solidFill>
                          <a:schemeClr val="tx1"/>
                        </a:solidFill>
                        <a:effectLst/>
                        <a:latin typeface="+mn-lt"/>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b="0" dirty="0">
                          <a:solidFill>
                            <a:schemeClr val="tx1"/>
                          </a:solidFill>
                          <a:effectLst/>
                          <a:latin typeface="+mn-lt"/>
                        </a:rPr>
                        <a:t>    </a:t>
                      </a:r>
                      <a:endParaRPr lang="en-US" sz="1800" b="0" dirty="0">
                        <a:solidFill>
                          <a:schemeClr val="tx1"/>
                        </a:solidFill>
                        <a:effectLst/>
                        <a:latin typeface="+mn-lt"/>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b="0" dirty="0">
                          <a:solidFill>
                            <a:schemeClr val="tx1"/>
                          </a:solidFill>
                          <a:effectLst/>
                          <a:latin typeface="+mn-lt"/>
                        </a:rPr>
                        <a:t>can, could, be able to</a:t>
                      </a:r>
                      <a:endParaRPr lang="en-US" sz="1800" b="0" dirty="0">
                        <a:solidFill>
                          <a:schemeClr val="tx1"/>
                        </a:solidFill>
                        <a:effectLst/>
                        <a:latin typeface="+mn-lt"/>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b="0">
                          <a:solidFill>
                            <a:schemeClr val="tx1"/>
                          </a:solidFill>
                          <a:effectLst/>
                          <a:latin typeface="+mn-lt"/>
                        </a:rPr>
                        <a:t>    </a:t>
                      </a:r>
                      <a:endParaRPr lang="en-US" sz="1800" b="0">
                        <a:solidFill>
                          <a:schemeClr val="tx1"/>
                        </a:solidFill>
                        <a:effectLst/>
                        <a:latin typeface="+mn-lt"/>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b="0">
                          <a:solidFill>
                            <a:schemeClr val="tx1"/>
                          </a:solidFill>
                          <a:effectLst/>
                          <a:latin typeface="+mn-lt"/>
                        </a:rPr>
                        <a:t>have to</a:t>
                      </a:r>
                      <a:endParaRPr lang="en-US" sz="1800" b="0">
                        <a:solidFill>
                          <a:schemeClr val="tx1"/>
                        </a:solidFill>
                        <a:effectLst/>
                        <a:latin typeface="+mn-lt"/>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b="0">
                          <a:solidFill>
                            <a:schemeClr val="tx1"/>
                          </a:solidFill>
                          <a:effectLst/>
                          <a:latin typeface="+mn-lt"/>
                        </a:rPr>
                        <a:t>    </a:t>
                      </a:r>
                      <a:endParaRPr lang="en-US" sz="1800" b="0">
                        <a:solidFill>
                          <a:schemeClr val="tx1"/>
                        </a:solidFill>
                        <a:effectLst/>
                        <a:latin typeface="+mn-lt"/>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b="0">
                          <a:solidFill>
                            <a:schemeClr val="tx1"/>
                          </a:solidFill>
                          <a:effectLst/>
                          <a:latin typeface="+mn-lt"/>
                        </a:rPr>
                        <a:t>must</a:t>
                      </a:r>
                      <a:endParaRPr lang="en-US" sz="1800" b="0">
                        <a:solidFill>
                          <a:schemeClr val="tx1"/>
                        </a:solidFill>
                        <a:effectLst/>
                        <a:latin typeface="+mn-lt"/>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b="0" dirty="0">
                          <a:solidFill>
                            <a:schemeClr val="tx1"/>
                          </a:solidFill>
                          <a:effectLst/>
                          <a:latin typeface="+mn-lt"/>
                        </a:rPr>
                        <a:t>    </a:t>
                      </a:r>
                      <a:endParaRPr lang="en-US" sz="1800" b="0" dirty="0">
                        <a:solidFill>
                          <a:schemeClr val="tx1"/>
                        </a:solidFill>
                        <a:effectLst/>
                        <a:latin typeface="+mn-lt"/>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b="0">
                          <a:solidFill>
                            <a:schemeClr val="tx1"/>
                          </a:solidFill>
                          <a:effectLst/>
                          <a:latin typeface="+mn-lt"/>
                        </a:rPr>
                        <a:t>would</a:t>
                      </a:r>
                      <a:endParaRPr lang="en-US" sz="1800" b="0">
                        <a:solidFill>
                          <a:schemeClr val="tx1"/>
                        </a:solidFill>
                        <a:effectLst/>
                        <a:latin typeface="+mn-lt"/>
                        <a:ea typeface="Calibri" panose="020F0502020204030204" pitchFamily="34" charset="0"/>
                        <a:cs typeface="Times New Roman" panose="02020603050405020304" pitchFamily="18" charset="0"/>
                      </a:endParaRPr>
                    </a:p>
                  </a:txBody>
                  <a:tcPr marL="0" marR="0" marT="0" marB="0" anchor="ctr">
                    <a:noFill/>
                  </a:tcPr>
                </a:tc>
              </a:tr>
              <a:tr h="0">
                <a:tc>
                  <a:txBody>
                    <a:bodyPr/>
                    <a:lstStyle/>
                    <a:p>
                      <a:pPr marL="0" marR="0">
                        <a:lnSpc>
                          <a:spcPct val="107000"/>
                        </a:lnSpc>
                        <a:spcBef>
                          <a:spcPts val="0"/>
                        </a:spcBef>
                        <a:spcAft>
                          <a:spcPts val="800"/>
                        </a:spcAft>
                      </a:pPr>
                      <a:r>
                        <a:rPr lang="en-US" sz="1800" b="0">
                          <a:solidFill>
                            <a:schemeClr val="tx1"/>
                          </a:solidFill>
                          <a:effectLst/>
                          <a:latin typeface="+mn-lt"/>
                        </a:rPr>
                        <a:t> </a:t>
                      </a:r>
                      <a:endParaRPr lang="en-US" sz="1800" b="0">
                        <a:solidFill>
                          <a:schemeClr val="tx1"/>
                        </a:solidFill>
                        <a:effectLst/>
                        <a:latin typeface="+mn-lt"/>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b="0" dirty="0">
                          <a:solidFill>
                            <a:schemeClr val="tx1"/>
                          </a:solidFill>
                          <a:effectLst/>
                          <a:latin typeface="+mn-lt"/>
                        </a:rPr>
                        <a:t>    </a:t>
                      </a:r>
                      <a:endParaRPr lang="en-US" sz="1800" b="0" dirty="0">
                        <a:solidFill>
                          <a:schemeClr val="tx1"/>
                        </a:solidFill>
                        <a:effectLst/>
                        <a:latin typeface="+mn-lt"/>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b="0" dirty="0">
                          <a:solidFill>
                            <a:schemeClr val="tx1"/>
                          </a:solidFill>
                          <a:effectLst/>
                          <a:latin typeface="+mn-lt"/>
                        </a:rPr>
                        <a:t>can’t</a:t>
                      </a:r>
                      <a:endParaRPr lang="en-US" sz="1800" b="0" dirty="0">
                        <a:solidFill>
                          <a:schemeClr val="tx1"/>
                        </a:solidFill>
                        <a:effectLst/>
                        <a:latin typeface="+mn-lt"/>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b="0">
                          <a:solidFill>
                            <a:schemeClr val="tx1"/>
                          </a:solidFill>
                          <a:effectLst/>
                          <a:latin typeface="+mn-lt"/>
                        </a:rPr>
                        <a:t>    </a:t>
                      </a:r>
                      <a:endParaRPr lang="en-US" sz="1800" b="0">
                        <a:solidFill>
                          <a:schemeClr val="tx1"/>
                        </a:solidFill>
                        <a:effectLst/>
                        <a:latin typeface="+mn-lt"/>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b="0">
                          <a:solidFill>
                            <a:schemeClr val="tx1"/>
                          </a:solidFill>
                          <a:effectLst/>
                          <a:latin typeface="+mn-lt"/>
                        </a:rPr>
                        <a:t>may</a:t>
                      </a:r>
                      <a:endParaRPr lang="en-US" sz="1800" b="0">
                        <a:solidFill>
                          <a:schemeClr val="tx1"/>
                        </a:solidFill>
                        <a:effectLst/>
                        <a:latin typeface="+mn-lt"/>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b="0">
                          <a:solidFill>
                            <a:schemeClr val="tx1"/>
                          </a:solidFill>
                          <a:effectLst/>
                          <a:latin typeface="+mn-lt"/>
                        </a:rPr>
                        <a:t>    </a:t>
                      </a:r>
                      <a:endParaRPr lang="en-US" sz="1800" b="0">
                        <a:solidFill>
                          <a:schemeClr val="tx1"/>
                        </a:solidFill>
                        <a:effectLst/>
                        <a:latin typeface="+mn-lt"/>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b="0">
                          <a:solidFill>
                            <a:schemeClr val="tx1"/>
                          </a:solidFill>
                          <a:effectLst/>
                          <a:latin typeface="+mn-lt"/>
                        </a:rPr>
                        <a:t>shall</a:t>
                      </a:r>
                      <a:endParaRPr lang="en-US" sz="1800" b="0">
                        <a:solidFill>
                          <a:schemeClr val="tx1"/>
                        </a:solidFill>
                        <a:effectLst/>
                        <a:latin typeface="+mn-lt"/>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b="0">
                          <a:solidFill>
                            <a:schemeClr val="tx1"/>
                          </a:solidFill>
                          <a:effectLst/>
                          <a:latin typeface="+mn-lt"/>
                        </a:rPr>
                        <a:t>    </a:t>
                      </a:r>
                      <a:endParaRPr lang="en-US" sz="1800" b="0">
                        <a:solidFill>
                          <a:schemeClr val="tx1"/>
                        </a:solidFill>
                        <a:effectLst/>
                        <a:latin typeface="+mn-lt"/>
                        <a:ea typeface="Calibri" panose="020F0502020204030204" pitchFamily="34" charset="0"/>
                        <a:cs typeface="Times New Roman" panose="02020603050405020304" pitchFamily="18" charset="0"/>
                      </a:endParaRPr>
                    </a:p>
                  </a:txBody>
                  <a:tcPr marL="0" marR="0" marT="0" marB="0" anchor="ctr">
                    <a:noFill/>
                  </a:tcPr>
                </a:tc>
                <a:tc>
                  <a:txBody>
                    <a:bodyPr/>
                    <a:lstStyle/>
                    <a:p>
                      <a:pPr>
                        <a:lnSpc>
                          <a:spcPct val="107000"/>
                        </a:lnSpc>
                      </a:pPr>
                      <a:endParaRPr lang="en-US" sz="1800" b="0">
                        <a:solidFill>
                          <a:schemeClr val="tx1"/>
                        </a:solidFill>
                        <a:effectLst/>
                        <a:latin typeface="+mn-lt"/>
                        <a:cs typeface="Times New Roman" panose="02020603050405020304" pitchFamily="18" charset="0"/>
                      </a:endParaRPr>
                    </a:p>
                  </a:txBody>
                  <a:tcPr marL="0" marR="0" marT="0" marB="0" anchor="ctr">
                    <a:noFill/>
                  </a:tcPr>
                </a:tc>
              </a:tr>
              <a:tr h="0">
                <a:tc>
                  <a:txBody>
                    <a:bodyPr/>
                    <a:lstStyle/>
                    <a:p>
                      <a:pPr marL="0" marR="0">
                        <a:lnSpc>
                          <a:spcPct val="107000"/>
                        </a:lnSpc>
                        <a:spcBef>
                          <a:spcPts val="0"/>
                        </a:spcBef>
                        <a:spcAft>
                          <a:spcPts val="800"/>
                        </a:spcAft>
                      </a:pPr>
                      <a:r>
                        <a:rPr lang="en-US" sz="1800" b="0" dirty="0">
                          <a:solidFill>
                            <a:schemeClr val="tx1"/>
                          </a:solidFill>
                          <a:effectLst/>
                          <a:latin typeface="+mn-lt"/>
                        </a:rPr>
                        <a:t> </a:t>
                      </a:r>
                      <a:endParaRPr lang="en-US" sz="1800" b="0" dirty="0">
                        <a:solidFill>
                          <a:schemeClr val="tx1"/>
                        </a:solidFill>
                        <a:effectLst/>
                        <a:latin typeface="+mn-lt"/>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b="0" dirty="0">
                          <a:solidFill>
                            <a:schemeClr val="tx1"/>
                          </a:solidFill>
                          <a:effectLst/>
                          <a:latin typeface="+mn-lt"/>
                        </a:rPr>
                        <a:t>    </a:t>
                      </a:r>
                      <a:endParaRPr lang="en-US" sz="1800" b="0" dirty="0">
                        <a:solidFill>
                          <a:schemeClr val="tx1"/>
                        </a:solidFill>
                        <a:effectLst/>
                        <a:latin typeface="+mn-lt"/>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b="0" dirty="0">
                          <a:solidFill>
                            <a:schemeClr val="tx1"/>
                          </a:solidFill>
                          <a:effectLst/>
                          <a:latin typeface="+mn-lt"/>
                        </a:rPr>
                        <a:t>have got to</a:t>
                      </a:r>
                      <a:endParaRPr lang="en-US" sz="1800" b="0" dirty="0">
                        <a:solidFill>
                          <a:schemeClr val="tx1"/>
                        </a:solidFill>
                        <a:effectLst/>
                        <a:latin typeface="+mn-lt"/>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b="0" dirty="0">
                          <a:solidFill>
                            <a:schemeClr val="tx1"/>
                          </a:solidFill>
                          <a:effectLst/>
                          <a:latin typeface="+mn-lt"/>
                        </a:rPr>
                        <a:t>    </a:t>
                      </a:r>
                      <a:endParaRPr lang="en-US" sz="1800" b="0" dirty="0">
                        <a:solidFill>
                          <a:schemeClr val="tx1"/>
                        </a:solidFill>
                        <a:effectLst/>
                        <a:latin typeface="+mn-lt"/>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b="0" dirty="0">
                          <a:solidFill>
                            <a:schemeClr val="tx1"/>
                          </a:solidFill>
                          <a:effectLst/>
                          <a:latin typeface="+mn-lt"/>
                        </a:rPr>
                        <a:t>might</a:t>
                      </a:r>
                      <a:endParaRPr lang="en-US" sz="1800" b="0" dirty="0">
                        <a:solidFill>
                          <a:schemeClr val="tx1"/>
                        </a:solidFill>
                        <a:effectLst/>
                        <a:latin typeface="+mn-lt"/>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b="0" dirty="0">
                          <a:solidFill>
                            <a:schemeClr val="tx1"/>
                          </a:solidFill>
                          <a:effectLst/>
                          <a:latin typeface="+mn-lt"/>
                        </a:rPr>
                        <a:t>    </a:t>
                      </a:r>
                      <a:endParaRPr lang="en-US" sz="1800" b="0" dirty="0">
                        <a:solidFill>
                          <a:schemeClr val="tx1"/>
                        </a:solidFill>
                        <a:effectLst/>
                        <a:latin typeface="+mn-lt"/>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b="0" dirty="0">
                          <a:solidFill>
                            <a:schemeClr val="tx1"/>
                          </a:solidFill>
                          <a:effectLst/>
                          <a:latin typeface="+mn-lt"/>
                        </a:rPr>
                        <a:t>should</a:t>
                      </a:r>
                      <a:endParaRPr lang="en-US" sz="1800" b="0" dirty="0">
                        <a:solidFill>
                          <a:schemeClr val="tx1"/>
                        </a:solidFill>
                        <a:effectLst/>
                        <a:latin typeface="+mn-lt"/>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1200"/>
                        </a:spcAft>
                      </a:pPr>
                      <a:r>
                        <a:rPr lang="en-US" sz="1800" b="0" dirty="0">
                          <a:solidFill>
                            <a:schemeClr val="tx1"/>
                          </a:solidFill>
                          <a:effectLst/>
                          <a:latin typeface="+mn-lt"/>
                        </a:rPr>
                        <a:t>    </a:t>
                      </a:r>
                      <a:endParaRPr lang="en-US" sz="1800" b="0" dirty="0">
                        <a:solidFill>
                          <a:schemeClr val="tx1"/>
                        </a:solidFill>
                        <a:effectLst/>
                        <a:latin typeface="+mn-lt"/>
                        <a:ea typeface="Calibri" panose="020F0502020204030204" pitchFamily="34" charset="0"/>
                        <a:cs typeface="Times New Roman" panose="02020603050405020304" pitchFamily="18" charset="0"/>
                      </a:endParaRPr>
                    </a:p>
                  </a:txBody>
                  <a:tcPr marL="0" marR="0" marT="0" marB="0" anchor="ctr">
                    <a:noFill/>
                  </a:tcPr>
                </a:tc>
                <a:tc>
                  <a:txBody>
                    <a:bodyPr/>
                    <a:lstStyle/>
                    <a:p>
                      <a:pPr>
                        <a:lnSpc>
                          <a:spcPct val="107000"/>
                        </a:lnSpc>
                      </a:pPr>
                      <a:endParaRPr lang="en-US" sz="1800" b="0" dirty="0">
                        <a:solidFill>
                          <a:schemeClr val="tx1"/>
                        </a:solidFill>
                        <a:effectLst/>
                        <a:latin typeface="+mn-lt"/>
                        <a:cs typeface="Times New Roman" panose="02020603050405020304" pitchFamily="18" charset="0"/>
                      </a:endParaRPr>
                    </a:p>
                  </a:txBody>
                  <a:tcPr marL="0" marR="0" marT="0" marB="0" anchor="ctr">
                    <a:noFill/>
                  </a:tcPr>
                </a:tc>
              </a:tr>
            </a:tbl>
          </a:graphicData>
        </a:graphic>
      </p:graphicFrame>
      <p:sp>
        <p:nvSpPr>
          <p:cNvPr id="3" name="Rectangle 1"/>
          <p:cNvSpPr>
            <a:spLocks noChangeArrowheads="1"/>
          </p:cNvSpPr>
          <p:nvPr/>
        </p:nvSpPr>
        <p:spPr bwMode="auto">
          <a:xfrm>
            <a:off x="552328" y="2049339"/>
            <a:ext cx="105280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smtClean="0">
                <a:ln>
                  <a:noFill/>
                </a:ln>
                <a:solidFill>
                  <a:schemeClr val="tx1"/>
                </a:solidFill>
                <a:effectLst/>
                <a:ea typeface="Times New Roman" panose="02020603050405020304" pitchFamily="18" charset="0"/>
              </a:rPr>
              <a:t>Modal</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chemeClr val="tx1"/>
                </a:solidFill>
                <a:effectLst/>
                <a:ea typeface="Times New Roman" panose="02020603050405020304" pitchFamily="18" charset="0"/>
              </a:rPr>
              <a:t>A modal provides additional information about a main verb; it adds a sense of obligation, possibility, ability or permission.</a:t>
            </a:r>
            <a:endParaRPr kumimoji="0" lang="en-US" altLang="en-US" sz="2000" b="0" i="0" u="none" strike="noStrike" cap="none" normalizeH="0" baseline="0" dirty="0" smtClean="0">
              <a:ln>
                <a:noFill/>
              </a:ln>
              <a:solidFill>
                <a:schemeClr val="tx1"/>
              </a:solidFill>
              <a:effectLst/>
            </a:endParaRPr>
          </a:p>
        </p:txBody>
      </p:sp>
      <p:sp>
        <p:nvSpPr>
          <p:cNvPr id="6" name="Rectangle 5"/>
          <p:cNvSpPr/>
          <p:nvPr/>
        </p:nvSpPr>
        <p:spPr>
          <a:xfrm>
            <a:off x="433992" y="4015889"/>
            <a:ext cx="10646385" cy="2672398"/>
          </a:xfrm>
          <a:prstGeom prst="rect">
            <a:avLst/>
          </a:prstGeom>
        </p:spPr>
        <p:txBody>
          <a:bodyPr wrap="square">
            <a:spAutoFit/>
          </a:bodyPr>
          <a:lstStyle/>
          <a:p>
            <a:pPr marL="342900" indent="-342900">
              <a:lnSpc>
                <a:spcPct val="107000"/>
              </a:lnSpc>
              <a:spcAft>
                <a:spcPts val="800"/>
              </a:spcAft>
              <a:buSzPts val="1000"/>
              <a:buFont typeface="Symbol" panose="05050102010706020507" pitchFamily="18" charset="2"/>
              <a:buChar char=""/>
              <a:tabLst>
                <a:tab pos="457200" algn="l"/>
              </a:tabLst>
            </a:pPr>
            <a:r>
              <a:rPr lang="en-US" sz="2000" dirty="0">
                <a:latin typeface="Calibri" panose="020F0502020204030204" pitchFamily="34" charset="0"/>
                <a:ea typeface="Calibri" panose="020F0502020204030204" pitchFamily="34" charset="0"/>
                <a:cs typeface="Times New Roman" panose="02020603050405020304" pitchFamily="18" charset="0"/>
              </a:rPr>
              <a:t>When referring to obligations, ability, possibility, or permission in the past or when speculating about events in the past, modal verbs are followed by have + past participle. </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2000" dirty="0" smtClean="0">
                <a:latin typeface="Calibri" panose="020F0502020204030204" pitchFamily="34" charset="0"/>
                <a:ea typeface="Calibri" panose="020F0502020204030204" pitchFamily="34" charset="0"/>
                <a:cs typeface="Times New Roman" panose="02020603050405020304" pitchFamily="18" charset="0"/>
              </a:rPr>
              <a:t>When </a:t>
            </a:r>
            <a:r>
              <a:rPr lang="en-US" sz="2000" dirty="0">
                <a:latin typeface="Calibri" panose="020F0502020204030204" pitchFamily="34" charset="0"/>
                <a:ea typeface="Calibri" panose="020F0502020204030204" pitchFamily="34" charset="0"/>
                <a:cs typeface="Times New Roman" panose="02020603050405020304" pitchFamily="18" charset="0"/>
              </a:rPr>
              <a:t>referring to obligations, ability, possibility, or permission in present or future situations, modal verbs are followed by the infinitive (base form of the verb). </a:t>
            </a:r>
            <a:endParaRPr lang="en-US" sz="2000" dirty="0" smtClean="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SzPts val="1000"/>
              <a:buFont typeface="Symbol" panose="05050102010706020507" pitchFamily="18" charset="2"/>
              <a:buChar char=""/>
              <a:tabLst>
                <a:tab pos="457200" algn="l"/>
              </a:tabLst>
            </a:pPr>
            <a:r>
              <a:rPr lang="en-US" sz="2000" dirty="0"/>
              <a:t>When referring to obligations, ability, possibility, or permission in the past or when speculating about events in the past, modal verbs are followed by have + past participle. </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7206235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14745" y="228600"/>
            <a:ext cx="2528455" cy="720847"/>
          </a:xfrm>
          <a:prstGeom prst="rect">
            <a:avLst/>
          </a:prstGeom>
        </p:spPr>
      </p:pic>
      <p:sp>
        <p:nvSpPr>
          <p:cNvPr id="2" name="Rectangle 1"/>
          <p:cNvSpPr/>
          <p:nvPr/>
        </p:nvSpPr>
        <p:spPr>
          <a:xfrm>
            <a:off x="725107" y="1887586"/>
            <a:ext cx="11098297" cy="4403257"/>
          </a:xfrm>
          <a:prstGeom prst="rect">
            <a:avLst/>
          </a:prstGeom>
        </p:spPr>
        <p:txBody>
          <a:bodyPr wrap="square">
            <a:spAutoFit/>
          </a:bodyPr>
          <a:lstStyle/>
          <a:p>
            <a:r>
              <a:rPr lang="en-US" sz="2400" b="1" dirty="0" err="1" smtClean="0">
                <a:ea typeface="Times New Roman" panose="02020603050405020304" pitchFamily="18" charset="0"/>
              </a:rPr>
              <a:t>Verbals</a:t>
            </a:r>
            <a:endParaRPr lang="en-US" sz="2400" b="1" dirty="0" smtClean="0">
              <a:ea typeface="Times New Roman" panose="02020603050405020304" pitchFamily="18" charset="0"/>
            </a:endParaRPr>
          </a:p>
          <a:p>
            <a:endParaRPr lang="en-US" sz="2000" b="1" dirty="0">
              <a:ea typeface="Times New Roman" panose="02020603050405020304" pitchFamily="18" charset="0"/>
            </a:endParaRPr>
          </a:p>
          <a:p>
            <a:r>
              <a:rPr lang="en-US" sz="2000" dirty="0">
                <a:ea typeface="Times New Roman" panose="02020603050405020304" pitchFamily="18" charset="0"/>
              </a:rPr>
              <a:t>A verbal is a word derived from a verb but which functions as a noun, adjective, or adverb</a:t>
            </a:r>
            <a:r>
              <a:rPr lang="en-US" sz="2000" dirty="0" smtClean="0">
                <a:ea typeface="Times New Roman" panose="02020603050405020304" pitchFamily="18" charset="0"/>
              </a:rPr>
              <a:t>.</a:t>
            </a:r>
          </a:p>
          <a:p>
            <a:endParaRPr lang="en-US" sz="2000" dirty="0">
              <a:ea typeface="Times New Roman" panose="02020603050405020304" pitchFamily="18" charset="0"/>
            </a:endParaRPr>
          </a:p>
          <a:p>
            <a:r>
              <a:rPr lang="en-US" sz="2000" b="1" dirty="0">
                <a:ea typeface="Times New Roman" panose="02020603050405020304" pitchFamily="18" charset="0"/>
              </a:rPr>
              <a:t>Infinitives</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2000" dirty="0">
                <a:ea typeface="Calibri" panose="020F0502020204030204" pitchFamily="34" charset="0"/>
                <a:cs typeface="Times New Roman" panose="02020603050405020304" pitchFamily="18" charset="0"/>
              </a:rPr>
              <a:t>name an action, state or condition when they function as a noun</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2000" dirty="0">
                <a:ea typeface="Calibri" panose="020F0502020204030204" pitchFamily="34" charset="0"/>
                <a:cs typeface="Times New Roman" panose="02020603050405020304" pitchFamily="18" charset="0"/>
              </a:rPr>
              <a:t>describe or modify the noun or verb when they function as an adjective or adverb </a:t>
            </a:r>
          </a:p>
          <a:p>
            <a:pPr marL="457200" marR="0"/>
            <a:r>
              <a:rPr lang="en-US" sz="2000" dirty="0">
                <a:ea typeface="Times New Roman" panose="02020603050405020304" pitchFamily="18" charset="0"/>
              </a:rPr>
              <a:t>To argue is futile. (</a:t>
            </a:r>
            <a:r>
              <a:rPr lang="en-US" sz="2000" i="1" dirty="0">
                <a:ea typeface="Times New Roman" panose="02020603050405020304" pitchFamily="18" charset="0"/>
              </a:rPr>
              <a:t>To argue</a:t>
            </a:r>
            <a:r>
              <a:rPr lang="en-US" sz="2000" dirty="0">
                <a:ea typeface="Times New Roman" panose="02020603050405020304" pitchFamily="18" charset="0"/>
              </a:rPr>
              <a:t> is a noun here. It is the subject of this sentence.) </a:t>
            </a:r>
            <a:br>
              <a:rPr lang="en-US" sz="2000" dirty="0">
                <a:ea typeface="Times New Roman" panose="02020603050405020304" pitchFamily="18" charset="0"/>
              </a:rPr>
            </a:br>
            <a:r>
              <a:rPr lang="en-US" sz="2000" dirty="0">
                <a:ea typeface="Times New Roman" panose="02020603050405020304" pitchFamily="18" charset="0"/>
              </a:rPr>
              <a:t>He likes to talk. (</a:t>
            </a:r>
            <a:r>
              <a:rPr lang="en-US" sz="2000" i="1" dirty="0">
                <a:ea typeface="Times New Roman" panose="02020603050405020304" pitchFamily="18" charset="0"/>
              </a:rPr>
              <a:t>To talk</a:t>
            </a:r>
            <a:r>
              <a:rPr lang="en-US" sz="2000" dirty="0">
                <a:ea typeface="Times New Roman" panose="02020603050405020304" pitchFamily="18" charset="0"/>
              </a:rPr>
              <a:t> is a noun here. It is the object of </a:t>
            </a:r>
            <a:r>
              <a:rPr lang="en-US" sz="2000" i="1" dirty="0">
                <a:ea typeface="Times New Roman" panose="02020603050405020304" pitchFamily="18" charset="0"/>
              </a:rPr>
              <a:t>likes</a:t>
            </a:r>
            <a:r>
              <a:rPr lang="en-US" sz="2000" dirty="0">
                <a:ea typeface="Times New Roman" panose="02020603050405020304" pitchFamily="18" charset="0"/>
              </a:rPr>
              <a:t>.) </a:t>
            </a:r>
            <a:br>
              <a:rPr lang="en-US" sz="2000" dirty="0">
                <a:ea typeface="Times New Roman" panose="02020603050405020304" pitchFamily="18" charset="0"/>
              </a:rPr>
            </a:br>
            <a:r>
              <a:rPr lang="en-US" sz="2000" dirty="0">
                <a:ea typeface="Times New Roman" panose="02020603050405020304" pitchFamily="18" charset="0"/>
              </a:rPr>
              <a:t>It is time to go. (</a:t>
            </a:r>
            <a:r>
              <a:rPr lang="en-US" sz="2000" i="1" dirty="0">
                <a:ea typeface="Times New Roman" panose="02020603050405020304" pitchFamily="18" charset="0"/>
              </a:rPr>
              <a:t>To go</a:t>
            </a:r>
            <a:r>
              <a:rPr lang="en-US" sz="2000" dirty="0">
                <a:ea typeface="Times New Roman" panose="02020603050405020304" pitchFamily="18" charset="0"/>
              </a:rPr>
              <a:t> is an adjective, modifying </a:t>
            </a:r>
            <a:r>
              <a:rPr lang="en-US" sz="2000" i="1" dirty="0">
                <a:ea typeface="Times New Roman" panose="02020603050405020304" pitchFamily="18" charset="0"/>
              </a:rPr>
              <a:t>time</a:t>
            </a:r>
            <a:r>
              <a:rPr lang="en-US" sz="2000" dirty="0">
                <a:ea typeface="Times New Roman" panose="02020603050405020304" pitchFamily="18" charset="0"/>
              </a:rPr>
              <a:t>.) </a:t>
            </a:r>
            <a:br>
              <a:rPr lang="en-US" sz="2000" dirty="0">
                <a:ea typeface="Times New Roman" panose="02020603050405020304" pitchFamily="18" charset="0"/>
              </a:rPr>
            </a:br>
            <a:r>
              <a:rPr lang="en-US" sz="2000" dirty="0">
                <a:ea typeface="Times New Roman" panose="02020603050405020304" pitchFamily="18" charset="0"/>
              </a:rPr>
              <a:t>He had enough money to spare. (</a:t>
            </a:r>
            <a:r>
              <a:rPr lang="en-US" sz="2000" i="1" dirty="0">
                <a:ea typeface="Times New Roman" panose="02020603050405020304" pitchFamily="18" charset="0"/>
              </a:rPr>
              <a:t>To spare</a:t>
            </a:r>
            <a:r>
              <a:rPr lang="en-US" sz="2000" dirty="0">
                <a:ea typeface="Times New Roman" panose="02020603050405020304" pitchFamily="18" charset="0"/>
              </a:rPr>
              <a:t> is an adjective, modifying </a:t>
            </a:r>
            <a:r>
              <a:rPr lang="en-US" sz="2000" i="1" dirty="0">
                <a:ea typeface="Times New Roman" panose="02020603050405020304" pitchFamily="18" charset="0"/>
              </a:rPr>
              <a:t>money</a:t>
            </a:r>
            <a:r>
              <a:rPr lang="en-US" sz="2000" dirty="0">
                <a:ea typeface="Times New Roman" panose="02020603050405020304" pitchFamily="18" charset="0"/>
              </a:rPr>
              <a:t>.) </a:t>
            </a:r>
            <a:br>
              <a:rPr lang="en-US" sz="2000" dirty="0">
                <a:ea typeface="Times New Roman" panose="02020603050405020304" pitchFamily="18" charset="0"/>
              </a:rPr>
            </a:br>
            <a:r>
              <a:rPr lang="en-US" sz="2000" dirty="0">
                <a:ea typeface="Times New Roman" panose="02020603050405020304" pitchFamily="18" charset="0"/>
              </a:rPr>
              <a:t>He is helping to load the truck. (</a:t>
            </a:r>
            <a:r>
              <a:rPr lang="en-US" sz="2000" i="1" dirty="0">
                <a:ea typeface="Times New Roman" panose="02020603050405020304" pitchFamily="18" charset="0"/>
              </a:rPr>
              <a:t>To load</a:t>
            </a:r>
            <a:r>
              <a:rPr lang="en-US" sz="2000" dirty="0">
                <a:ea typeface="Times New Roman" panose="02020603050405020304" pitchFamily="18" charset="0"/>
              </a:rPr>
              <a:t> is an adverb, modifying </a:t>
            </a:r>
            <a:r>
              <a:rPr lang="en-US" sz="2000" i="1" dirty="0">
                <a:ea typeface="Times New Roman" panose="02020603050405020304" pitchFamily="18" charset="0"/>
              </a:rPr>
              <a:t>helping</a:t>
            </a:r>
            <a:r>
              <a:rPr lang="en-US" sz="2000" dirty="0">
                <a:ea typeface="Times New Roman" panose="02020603050405020304" pitchFamily="18" charset="0"/>
              </a:rPr>
              <a:t>.) </a:t>
            </a:r>
            <a:br>
              <a:rPr lang="en-US" sz="2000" dirty="0">
                <a:ea typeface="Times New Roman" panose="02020603050405020304" pitchFamily="18" charset="0"/>
              </a:rPr>
            </a:br>
            <a:r>
              <a:rPr lang="en-US" sz="2000" dirty="0">
                <a:ea typeface="Times New Roman" panose="02020603050405020304" pitchFamily="18" charset="0"/>
              </a:rPr>
              <a:t>We are ready to go. (</a:t>
            </a:r>
            <a:r>
              <a:rPr lang="en-US" sz="2000" i="1" dirty="0">
                <a:ea typeface="Times New Roman" panose="02020603050405020304" pitchFamily="18" charset="0"/>
              </a:rPr>
              <a:t>To go</a:t>
            </a:r>
            <a:r>
              <a:rPr lang="en-US" sz="2000" dirty="0">
                <a:ea typeface="Times New Roman" panose="02020603050405020304" pitchFamily="18" charset="0"/>
              </a:rPr>
              <a:t> is an adverb, modifying </a:t>
            </a:r>
            <a:r>
              <a:rPr lang="en-US" sz="2000" i="1" dirty="0">
                <a:ea typeface="Times New Roman" panose="02020603050405020304" pitchFamily="18" charset="0"/>
              </a:rPr>
              <a:t>ready</a:t>
            </a:r>
            <a:r>
              <a:rPr lang="en-US" sz="2000" dirty="0">
                <a:ea typeface="Times New Roman" panose="02020603050405020304" pitchFamily="18" charset="0"/>
              </a:rPr>
              <a:t>.)</a:t>
            </a:r>
            <a:endParaRPr lang="en-US" sz="2000" dirty="0">
              <a:effectLst/>
              <a:ea typeface="Times New Roman" panose="02020603050405020304" pitchFamily="18" charset="0"/>
            </a:endParaRPr>
          </a:p>
        </p:txBody>
      </p:sp>
      <p:pic>
        <p:nvPicPr>
          <p:cNvPr id="4" name="Picture 2" descr="http://www.harbornola.com/wp-content/uploads/2013/03/verb-web-3.jpg"/>
          <p:cNvPicPr>
            <a:picLocks noChangeAspect="1" noChangeArrowheads="1"/>
          </p:cNvPicPr>
          <p:nvPr/>
        </p:nvPicPr>
        <p:blipFill rotWithShape="1">
          <a:blip r:embed="rId4">
            <a:extLst>
              <a:ext uri="{28A0092B-C50C-407E-A947-70E740481C1C}">
                <a14:useLocalDpi xmlns:a14="http://schemas.microsoft.com/office/drawing/2010/main" val="0"/>
              </a:ext>
            </a:extLst>
          </a:blip>
          <a:srcRect l="13351" t="1612" r="15686" b="1794"/>
          <a:stretch/>
        </p:blipFill>
        <p:spPr bwMode="auto">
          <a:xfrm>
            <a:off x="8784691" y="512410"/>
            <a:ext cx="2862964" cy="17036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126577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14745" y="228600"/>
            <a:ext cx="2528455" cy="720847"/>
          </a:xfrm>
          <a:prstGeom prst="rect">
            <a:avLst/>
          </a:prstGeom>
        </p:spPr>
      </p:pic>
      <p:sp>
        <p:nvSpPr>
          <p:cNvPr id="2" name="Rectangle 1"/>
          <p:cNvSpPr/>
          <p:nvPr/>
        </p:nvSpPr>
        <p:spPr>
          <a:xfrm>
            <a:off x="659219" y="2230306"/>
            <a:ext cx="10441171" cy="2432461"/>
          </a:xfrm>
          <a:prstGeom prst="rect">
            <a:avLst/>
          </a:prstGeom>
        </p:spPr>
        <p:txBody>
          <a:bodyPr wrap="square">
            <a:spAutoFit/>
          </a:bodyPr>
          <a:lstStyle/>
          <a:p>
            <a:r>
              <a:rPr lang="en-US" sz="2400" b="1" dirty="0">
                <a:ea typeface="Times New Roman" panose="02020603050405020304" pitchFamily="18" charset="0"/>
              </a:rPr>
              <a:t>Past </a:t>
            </a:r>
            <a:r>
              <a:rPr lang="en-US" sz="2400" b="1" dirty="0" smtClean="0">
                <a:ea typeface="Times New Roman" panose="02020603050405020304" pitchFamily="18" charset="0"/>
              </a:rPr>
              <a:t>participles</a:t>
            </a:r>
          </a:p>
          <a:p>
            <a:endParaRPr lang="en-US" sz="2000" b="1" dirty="0">
              <a:ea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2000" dirty="0">
                <a:ea typeface="Calibri" panose="020F0502020204030204" pitchFamily="34" charset="0"/>
                <a:cs typeface="Times New Roman" panose="02020603050405020304" pitchFamily="18" charset="0"/>
              </a:rPr>
              <a:t>function as an adjective to describe or modify a noun </a:t>
            </a:r>
          </a:p>
          <a:p>
            <a:pPr marL="457200" marR="0"/>
            <a:r>
              <a:rPr lang="en-US" sz="2000" dirty="0">
                <a:ea typeface="Times New Roman" panose="02020603050405020304" pitchFamily="18" charset="0"/>
              </a:rPr>
              <a:t>Tired and a little sickened, Paul Bradley opened his bedroom window to release the cigarette smoke. (</a:t>
            </a:r>
            <a:r>
              <a:rPr lang="en-US" sz="2000" i="1" dirty="0">
                <a:ea typeface="Times New Roman" panose="02020603050405020304" pitchFamily="18" charset="0"/>
              </a:rPr>
              <a:t>Tired</a:t>
            </a:r>
            <a:r>
              <a:rPr lang="en-US" sz="2000" dirty="0">
                <a:ea typeface="Times New Roman" panose="02020603050405020304" pitchFamily="18" charset="0"/>
              </a:rPr>
              <a:t> and </a:t>
            </a:r>
            <a:r>
              <a:rPr lang="en-US" sz="2000" i="1" dirty="0">
                <a:ea typeface="Times New Roman" panose="02020603050405020304" pitchFamily="18" charset="0"/>
              </a:rPr>
              <a:t>sickened</a:t>
            </a:r>
            <a:r>
              <a:rPr lang="en-US" sz="2000" dirty="0">
                <a:ea typeface="Times New Roman" panose="02020603050405020304" pitchFamily="18" charset="0"/>
              </a:rPr>
              <a:t> are adjectives describing Paul Bradley.) </a:t>
            </a:r>
            <a:br>
              <a:rPr lang="en-US" sz="2000" dirty="0">
                <a:ea typeface="Times New Roman" panose="02020603050405020304" pitchFamily="18" charset="0"/>
              </a:rPr>
            </a:br>
            <a:r>
              <a:rPr lang="en-US" sz="2000" dirty="0">
                <a:ea typeface="Times New Roman" panose="02020603050405020304" pitchFamily="18" charset="0"/>
              </a:rPr>
              <a:t>Married herself, Lydia had little difficulty </a:t>
            </a:r>
            <a:r>
              <a:rPr lang="en-US" sz="2000" dirty="0" smtClean="0">
                <a:ea typeface="Times New Roman" panose="02020603050405020304" pitchFamily="18" charset="0"/>
              </a:rPr>
              <a:t>empathizing </a:t>
            </a:r>
            <a:r>
              <a:rPr lang="en-US" sz="2000" dirty="0">
                <a:ea typeface="Times New Roman" panose="02020603050405020304" pitchFamily="18" charset="0"/>
              </a:rPr>
              <a:t>with her </a:t>
            </a:r>
            <a:r>
              <a:rPr lang="en-US" sz="2000" dirty="0" smtClean="0">
                <a:ea typeface="Times New Roman" panose="02020603050405020304" pitchFamily="18" charset="0"/>
              </a:rPr>
              <a:t>neighbor's </a:t>
            </a:r>
            <a:r>
              <a:rPr lang="en-US" sz="2000" dirty="0">
                <a:ea typeface="Times New Roman" panose="02020603050405020304" pitchFamily="18" charset="0"/>
              </a:rPr>
              <a:t>dissatisfaction. (</a:t>
            </a:r>
            <a:r>
              <a:rPr lang="en-US" sz="2000" i="1" dirty="0">
                <a:ea typeface="Times New Roman" panose="02020603050405020304" pitchFamily="18" charset="0"/>
              </a:rPr>
              <a:t>Married</a:t>
            </a:r>
            <a:r>
              <a:rPr lang="en-US" sz="2000" dirty="0">
                <a:ea typeface="Times New Roman" panose="02020603050405020304" pitchFamily="18" charset="0"/>
              </a:rPr>
              <a:t> is an adjective describing Lydia.)</a:t>
            </a:r>
            <a:endParaRPr lang="en-US" sz="2000" dirty="0">
              <a:effectLst/>
              <a:ea typeface="Times New Roman" panose="02020603050405020304" pitchFamily="18" charset="0"/>
            </a:endParaRPr>
          </a:p>
        </p:txBody>
      </p:sp>
      <p:pic>
        <p:nvPicPr>
          <p:cNvPr id="4" name="Picture 2" descr="http://www.harbornola.com/wp-content/uploads/2013/03/verb-web-3.jpg"/>
          <p:cNvPicPr>
            <a:picLocks noChangeAspect="1" noChangeArrowheads="1"/>
          </p:cNvPicPr>
          <p:nvPr/>
        </p:nvPicPr>
        <p:blipFill rotWithShape="1">
          <a:blip r:embed="rId4">
            <a:extLst>
              <a:ext uri="{28A0092B-C50C-407E-A947-70E740481C1C}">
                <a14:useLocalDpi xmlns:a14="http://schemas.microsoft.com/office/drawing/2010/main" val="0"/>
              </a:ext>
            </a:extLst>
          </a:blip>
          <a:srcRect l="13351" t="1612" r="15686" b="1794"/>
          <a:stretch/>
        </p:blipFill>
        <p:spPr bwMode="auto">
          <a:xfrm>
            <a:off x="8784691" y="512410"/>
            <a:ext cx="2862964" cy="17036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004982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14745" y="228600"/>
            <a:ext cx="2528455" cy="720847"/>
          </a:xfrm>
          <a:prstGeom prst="rect">
            <a:avLst/>
          </a:prstGeom>
        </p:spPr>
      </p:pic>
      <p:pic>
        <p:nvPicPr>
          <p:cNvPr id="3" name="Picture 2" descr="http://www.harbornola.com/wp-content/uploads/2013/03/verb-web-3.jpg"/>
          <p:cNvPicPr>
            <a:picLocks noChangeAspect="1" noChangeArrowheads="1"/>
          </p:cNvPicPr>
          <p:nvPr/>
        </p:nvPicPr>
        <p:blipFill rotWithShape="1">
          <a:blip r:embed="rId4">
            <a:extLst>
              <a:ext uri="{28A0092B-C50C-407E-A947-70E740481C1C}">
                <a14:useLocalDpi xmlns:a14="http://schemas.microsoft.com/office/drawing/2010/main" val="0"/>
              </a:ext>
            </a:extLst>
          </a:blip>
          <a:srcRect l="13351" t="1612" r="15686" b="1794"/>
          <a:stretch/>
        </p:blipFill>
        <p:spPr bwMode="auto">
          <a:xfrm>
            <a:off x="8784691" y="512410"/>
            <a:ext cx="2862964" cy="170366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935664" y="2591813"/>
            <a:ext cx="10122196" cy="2432461"/>
          </a:xfrm>
          <a:prstGeom prst="rect">
            <a:avLst/>
          </a:prstGeom>
        </p:spPr>
        <p:txBody>
          <a:bodyPr wrap="square">
            <a:spAutoFit/>
          </a:bodyPr>
          <a:lstStyle/>
          <a:p>
            <a:r>
              <a:rPr lang="en-US" sz="2400" b="1" dirty="0">
                <a:ea typeface="Times New Roman" panose="02020603050405020304" pitchFamily="18" charset="0"/>
              </a:rPr>
              <a:t>Present </a:t>
            </a:r>
            <a:r>
              <a:rPr lang="en-US" sz="2400" b="1" dirty="0" smtClean="0">
                <a:ea typeface="Times New Roman" panose="02020603050405020304" pitchFamily="18" charset="0"/>
              </a:rPr>
              <a:t>participles</a:t>
            </a:r>
          </a:p>
          <a:p>
            <a:endParaRPr lang="en-US" sz="2000" b="1" dirty="0">
              <a:ea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2000" dirty="0">
                <a:ea typeface="Calibri" panose="020F0502020204030204" pitchFamily="34" charset="0"/>
                <a:cs typeface="Times New Roman" panose="02020603050405020304" pitchFamily="18" charset="0"/>
              </a:rPr>
              <a:t>function as an adjective to describe or modify the noun </a:t>
            </a:r>
          </a:p>
          <a:p>
            <a:pPr marL="457200" marR="0"/>
            <a:r>
              <a:rPr lang="en-US" sz="2000" i="1" dirty="0">
                <a:ea typeface="Times New Roman" panose="02020603050405020304" pitchFamily="18" charset="0"/>
              </a:rPr>
              <a:t>Moving</a:t>
            </a:r>
            <a:r>
              <a:rPr lang="en-US" sz="2000" dirty="0">
                <a:ea typeface="Times New Roman" panose="02020603050405020304" pitchFamily="18" charset="0"/>
              </a:rPr>
              <a:t> away from the mirror, Sonia considered last night’s debate. (</a:t>
            </a:r>
            <a:r>
              <a:rPr lang="en-US" sz="2000" i="1" dirty="0">
                <a:ea typeface="Times New Roman" panose="02020603050405020304" pitchFamily="18" charset="0"/>
              </a:rPr>
              <a:t>Moving</a:t>
            </a:r>
            <a:r>
              <a:rPr lang="en-US" sz="2000" dirty="0">
                <a:ea typeface="Times New Roman" panose="02020603050405020304" pitchFamily="18" charset="0"/>
              </a:rPr>
              <a:t> is an adjective describing Sonia.) </a:t>
            </a:r>
            <a:br>
              <a:rPr lang="en-US" sz="2000" dirty="0">
                <a:ea typeface="Times New Roman" panose="02020603050405020304" pitchFamily="18" charset="0"/>
              </a:rPr>
            </a:br>
            <a:r>
              <a:rPr lang="en-US" sz="2000" i="1" dirty="0">
                <a:ea typeface="Times New Roman" panose="02020603050405020304" pitchFamily="18" charset="0"/>
              </a:rPr>
              <a:t>Laughing</a:t>
            </a:r>
            <a:r>
              <a:rPr lang="en-US" sz="2000" dirty="0">
                <a:ea typeface="Times New Roman" panose="02020603050405020304" pitchFamily="18" charset="0"/>
              </a:rPr>
              <a:t>, he scrambled up the hillside. (</a:t>
            </a:r>
            <a:r>
              <a:rPr lang="en-US" sz="2000" i="1" dirty="0">
                <a:ea typeface="Times New Roman" panose="02020603050405020304" pitchFamily="18" charset="0"/>
              </a:rPr>
              <a:t>Laughing</a:t>
            </a:r>
            <a:r>
              <a:rPr lang="en-US" sz="2000" dirty="0">
                <a:ea typeface="Times New Roman" panose="02020603050405020304" pitchFamily="18" charset="0"/>
              </a:rPr>
              <a:t> is an adjective describing </a:t>
            </a:r>
            <a:r>
              <a:rPr lang="en-US" sz="2000" i="1" dirty="0">
                <a:ea typeface="Times New Roman" panose="02020603050405020304" pitchFamily="18" charset="0"/>
              </a:rPr>
              <a:t>he</a:t>
            </a:r>
            <a:r>
              <a:rPr lang="en-US" sz="2000" dirty="0">
                <a:ea typeface="Times New Roman" panose="02020603050405020304" pitchFamily="18" charset="0"/>
              </a:rPr>
              <a:t>.) </a:t>
            </a:r>
            <a:br>
              <a:rPr lang="en-US" sz="2000" dirty="0">
                <a:ea typeface="Times New Roman" panose="02020603050405020304" pitchFamily="18" charset="0"/>
              </a:rPr>
            </a:br>
            <a:r>
              <a:rPr lang="en-US" sz="2000" dirty="0">
                <a:ea typeface="Times New Roman" panose="02020603050405020304" pitchFamily="18" charset="0"/>
              </a:rPr>
              <a:t>He jumped from the top</a:t>
            </a:r>
            <a:r>
              <a:rPr lang="en-US" sz="2000" i="1" dirty="0">
                <a:ea typeface="Times New Roman" panose="02020603050405020304" pitchFamily="18" charset="0"/>
              </a:rPr>
              <a:t> diving</a:t>
            </a:r>
            <a:r>
              <a:rPr lang="en-US" sz="2000" dirty="0">
                <a:ea typeface="Times New Roman" panose="02020603050405020304" pitchFamily="18" charset="0"/>
              </a:rPr>
              <a:t> board. (</a:t>
            </a:r>
            <a:r>
              <a:rPr lang="en-US" sz="2000" i="1" dirty="0">
                <a:ea typeface="Times New Roman" panose="02020603050405020304" pitchFamily="18" charset="0"/>
              </a:rPr>
              <a:t>Diving</a:t>
            </a:r>
            <a:r>
              <a:rPr lang="en-US" sz="2000" dirty="0">
                <a:ea typeface="Times New Roman" panose="02020603050405020304" pitchFamily="18" charset="0"/>
              </a:rPr>
              <a:t> is an adjective modifying </a:t>
            </a:r>
            <a:r>
              <a:rPr lang="en-US" sz="2000" i="1" dirty="0">
                <a:ea typeface="Times New Roman" panose="02020603050405020304" pitchFamily="18" charset="0"/>
              </a:rPr>
              <a:t>board</a:t>
            </a:r>
            <a:r>
              <a:rPr lang="en-US" sz="2000" dirty="0">
                <a:ea typeface="Times New Roman" panose="02020603050405020304" pitchFamily="18" charset="0"/>
              </a:rPr>
              <a:t>.)</a:t>
            </a:r>
            <a:endParaRPr lang="en-US" sz="2000" dirty="0">
              <a:effectLst/>
              <a:ea typeface="Times New Roman" panose="02020603050405020304" pitchFamily="18" charset="0"/>
            </a:endParaRPr>
          </a:p>
        </p:txBody>
      </p:sp>
    </p:spTree>
    <p:extLst>
      <p:ext uri="{BB962C8B-B14F-4D97-AF65-F5344CB8AC3E}">
        <p14:creationId xmlns:p14="http://schemas.microsoft.com/office/powerpoint/2010/main" val="372928899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14745" y="228600"/>
            <a:ext cx="2528455" cy="720847"/>
          </a:xfrm>
          <a:prstGeom prst="rect">
            <a:avLst/>
          </a:prstGeom>
        </p:spPr>
      </p:pic>
      <p:pic>
        <p:nvPicPr>
          <p:cNvPr id="3" name="Picture 2" descr="http://www.harbornola.com/wp-content/uploads/2013/03/verb-web-3.jpg"/>
          <p:cNvPicPr>
            <a:picLocks noChangeAspect="1" noChangeArrowheads="1"/>
          </p:cNvPicPr>
          <p:nvPr/>
        </p:nvPicPr>
        <p:blipFill rotWithShape="1">
          <a:blip r:embed="rId4">
            <a:extLst>
              <a:ext uri="{28A0092B-C50C-407E-A947-70E740481C1C}">
                <a14:useLocalDpi xmlns:a14="http://schemas.microsoft.com/office/drawing/2010/main" val="0"/>
              </a:ext>
            </a:extLst>
          </a:blip>
          <a:srcRect l="13351" t="1612" r="15686" b="1794"/>
          <a:stretch/>
        </p:blipFill>
        <p:spPr bwMode="auto">
          <a:xfrm>
            <a:off x="8784691" y="512410"/>
            <a:ext cx="2862964" cy="170366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956930" y="2549836"/>
            <a:ext cx="10122196" cy="2494016"/>
          </a:xfrm>
          <a:prstGeom prst="rect">
            <a:avLst/>
          </a:prstGeom>
        </p:spPr>
        <p:txBody>
          <a:bodyPr wrap="square">
            <a:spAutoFit/>
          </a:bodyPr>
          <a:lstStyle/>
          <a:p>
            <a:r>
              <a:rPr lang="en-US" sz="2400" b="1" dirty="0" smtClean="0">
                <a:ea typeface="Times New Roman" panose="02020603050405020304" pitchFamily="18" charset="0"/>
              </a:rPr>
              <a:t>Gerunds</a:t>
            </a:r>
          </a:p>
          <a:p>
            <a:endParaRPr lang="en-US" sz="2400" b="1" dirty="0">
              <a:ea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2000" dirty="0">
                <a:ea typeface="Calibri" panose="020F0502020204030204" pitchFamily="34" charset="0"/>
                <a:cs typeface="Times New Roman" panose="02020603050405020304" pitchFamily="18" charset="0"/>
              </a:rPr>
              <a:t>function as a noun to name an action, state or condition </a:t>
            </a:r>
          </a:p>
          <a:p>
            <a:pPr marL="457200" marR="0"/>
            <a:r>
              <a:rPr lang="en-US" sz="2000" i="1" dirty="0">
                <a:ea typeface="Times New Roman" panose="02020603050405020304" pitchFamily="18" charset="0"/>
              </a:rPr>
              <a:t>Reading</a:t>
            </a:r>
            <a:r>
              <a:rPr lang="en-US" sz="2000" dirty="0">
                <a:ea typeface="Times New Roman" panose="02020603050405020304" pitchFamily="18" charset="0"/>
              </a:rPr>
              <a:t> is a skill that is difficult to master. (</a:t>
            </a:r>
            <a:r>
              <a:rPr lang="en-US" sz="2000" i="1" dirty="0">
                <a:ea typeface="Times New Roman" panose="02020603050405020304" pitchFamily="18" charset="0"/>
              </a:rPr>
              <a:t>Reading</a:t>
            </a:r>
            <a:r>
              <a:rPr lang="en-US" sz="2000" dirty="0">
                <a:ea typeface="Times New Roman" panose="02020603050405020304" pitchFamily="18" charset="0"/>
              </a:rPr>
              <a:t> is a gerund and is the subject of the sentence here.) </a:t>
            </a:r>
            <a:br>
              <a:rPr lang="en-US" sz="2000" dirty="0">
                <a:ea typeface="Times New Roman" panose="02020603050405020304" pitchFamily="18" charset="0"/>
              </a:rPr>
            </a:br>
            <a:r>
              <a:rPr lang="en-US" sz="2000" dirty="0">
                <a:ea typeface="Times New Roman" panose="02020603050405020304" pitchFamily="18" charset="0"/>
              </a:rPr>
              <a:t>I tried pushing the car to get it out of the snow. (</a:t>
            </a:r>
            <a:r>
              <a:rPr lang="en-US" sz="2000" i="1" dirty="0">
                <a:ea typeface="Times New Roman" panose="02020603050405020304" pitchFamily="18" charset="0"/>
              </a:rPr>
              <a:t>Pushing</a:t>
            </a:r>
            <a:r>
              <a:rPr lang="en-US" sz="2000" dirty="0">
                <a:ea typeface="Times New Roman" panose="02020603050405020304" pitchFamily="18" charset="0"/>
              </a:rPr>
              <a:t> is a gerund and is the object of the verb </a:t>
            </a:r>
            <a:r>
              <a:rPr lang="en-US" sz="2000" i="1" dirty="0">
                <a:ea typeface="Times New Roman" panose="02020603050405020304" pitchFamily="18" charset="0"/>
              </a:rPr>
              <a:t>tried</a:t>
            </a:r>
            <a:r>
              <a:rPr lang="en-US" sz="2000" dirty="0">
                <a:ea typeface="Times New Roman" panose="02020603050405020304" pitchFamily="18" charset="0"/>
              </a:rPr>
              <a:t>.)</a:t>
            </a:r>
            <a:endParaRPr lang="en-US" sz="2000" dirty="0">
              <a:effectLst/>
              <a:ea typeface="Times New Roman" panose="02020603050405020304" pitchFamily="18" charset="0"/>
            </a:endParaRPr>
          </a:p>
        </p:txBody>
      </p:sp>
    </p:spTree>
    <p:extLst>
      <p:ext uri="{BB962C8B-B14F-4D97-AF65-F5344CB8AC3E}">
        <p14:creationId xmlns:p14="http://schemas.microsoft.com/office/powerpoint/2010/main" val="131654819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14745" y="228600"/>
            <a:ext cx="2528455" cy="720847"/>
          </a:xfrm>
          <a:prstGeom prst="rect">
            <a:avLst/>
          </a:prstGeom>
        </p:spPr>
      </p:pic>
      <p:sp>
        <p:nvSpPr>
          <p:cNvPr id="2" name="Rectangle 1"/>
          <p:cNvSpPr/>
          <p:nvPr/>
        </p:nvSpPr>
        <p:spPr>
          <a:xfrm>
            <a:off x="537883" y="3081144"/>
            <a:ext cx="11050494" cy="2544479"/>
          </a:xfrm>
          <a:prstGeom prst="rect">
            <a:avLst/>
          </a:prstGeom>
        </p:spPr>
        <p:txBody>
          <a:bodyPr wrap="square">
            <a:spAutoFit/>
          </a:bodyPr>
          <a:lstStyle/>
          <a:p>
            <a:pPr algn="just">
              <a:lnSpc>
                <a:spcPct val="107000"/>
              </a:lnSpc>
              <a:spcAft>
                <a:spcPts val="800"/>
              </a:spcAft>
            </a:pPr>
            <a:r>
              <a:rPr lang="en-US" sz="2400" b="1" dirty="0">
                <a:ea typeface="Times New Roman" panose="02020603050405020304" pitchFamily="18" charset="0"/>
                <a:cs typeface="Times New Roman" panose="02020603050405020304" pitchFamily="18" charset="0"/>
              </a:rPr>
              <a:t>4. ADJECTIVE</a:t>
            </a:r>
            <a:endParaRPr lang="en-US" sz="2400" dirty="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800"/>
              </a:spcAft>
              <a:buSzPts val="1000"/>
              <a:buFont typeface="Symbol" panose="05050102010706020507" pitchFamily="18" charset="2"/>
              <a:buChar char=""/>
              <a:tabLst>
                <a:tab pos="457200" algn="l"/>
              </a:tabLst>
            </a:pPr>
            <a:r>
              <a:rPr lang="en-US" sz="2000" b="1" dirty="0">
                <a:ea typeface="Times New Roman" panose="02020603050405020304" pitchFamily="18" charset="0"/>
                <a:cs typeface="Times New Roman" panose="02020603050405020304" pitchFamily="18" charset="0"/>
              </a:rPr>
              <a:t>An adjective modifies or describes a noun or pronoun.</a:t>
            </a:r>
            <a:endParaRPr lang="en-US" dirty="0">
              <a:ea typeface="Calibri" panose="020F0502020204030204" pitchFamily="34" charset="0"/>
              <a:cs typeface="Times New Roman" panose="02020603050405020304" pitchFamily="18" charset="0"/>
            </a:endParaRPr>
          </a:p>
          <a:p>
            <a:pPr algn="just">
              <a:lnSpc>
                <a:spcPct val="107000"/>
              </a:lnSpc>
              <a:spcAft>
                <a:spcPts val="800"/>
              </a:spcAft>
            </a:pPr>
            <a:r>
              <a:rPr lang="en-US" sz="2000" i="1" dirty="0">
                <a:ea typeface="Times New Roman" panose="02020603050405020304" pitchFamily="18" charset="0"/>
                <a:cs typeface="Times New Roman" panose="02020603050405020304" pitchFamily="18" charset="0"/>
              </a:rPr>
              <a:t>pretty... old... blue... smart</a:t>
            </a:r>
            <a:endParaRPr lang="en-US" dirty="0">
              <a:ea typeface="Calibri" panose="020F0502020204030204" pitchFamily="34" charset="0"/>
              <a:cs typeface="Times New Roman" panose="02020603050405020304" pitchFamily="18" charset="0"/>
            </a:endParaRPr>
          </a:p>
          <a:p>
            <a:pPr algn="just">
              <a:lnSpc>
                <a:spcPct val="107000"/>
              </a:lnSpc>
              <a:spcAft>
                <a:spcPts val="800"/>
              </a:spcAft>
            </a:pPr>
            <a:r>
              <a:rPr lang="en-US" sz="2000" dirty="0">
                <a:ea typeface="Times New Roman" panose="02020603050405020304" pitchFamily="18" charset="0"/>
                <a:cs typeface="Times New Roman" panose="02020603050405020304" pitchFamily="18" charset="0"/>
              </a:rPr>
              <a:t>An adjective is a word used to modify or describe a noun or a pronoun. It usually answers the question of which one, what kind, or how many. (Articles [a, an, the] are usually classified as adjectives.)</a:t>
            </a:r>
            <a:endParaRPr lang="en-US" dirty="0">
              <a:ea typeface="Calibri" panose="020F0502020204030204" pitchFamily="34" charset="0"/>
              <a:cs typeface="Times New Roman" panose="02020603050405020304" pitchFamily="18" charset="0"/>
            </a:endParaRPr>
          </a:p>
          <a:p>
            <a:pPr algn="just">
              <a:lnSpc>
                <a:spcPct val="107000"/>
              </a:lnSpc>
              <a:spcAft>
                <a:spcPts val="800"/>
              </a:spcAft>
            </a:pPr>
            <a:r>
              <a:rPr lang="en-US" sz="2000" i="1" dirty="0">
                <a:ea typeface="Times New Roman" panose="02020603050405020304" pitchFamily="18" charset="0"/>
                <a:cs typeface="Times New Roman" panose="02020603050405020304" pitchFamily="18" charset="0"/>
              </a:rPr>
              <a:t>The </a:t>
            </a:r>
            <a:r>
              <a:rPr lang="en-US" sz="2000" b="1" i="1" u="sng" dirty="0">
                <a:ea typeface="Times New Roman" panose="02020603050405020304" pitchFamily="18" charset="0"/>
                <a:cs typeface="Times New Roman" panose="02020603050405020304" pitchFamily="18" charset="0"/>
              </a:rPr>
              <a:t>young</a:t>
            </a:r>
            <a:r>
              <a:rPr lang="en-US" sz="2000" i="1" dirty="0">
                <a:ea typeface="Times New Roman" panose="02020603050405020304" pitchFamily="18" charset="0"/>
                <a:cs typeface="Times New Roman" panose="02020603050405020304" pitchFamily="18" charset="0"/>
              </a:rPr>
              <a:t> girl brought me a very </a:t>
            </a:r>
            <a:r>
              <a:rPr lang="en-US" sz="2000" b="1" i="1" u="sng" dirty="0">
                <a:ea typeface="Times New Roman" panose="02020603050405020304" pitchFamily="18" charset="0"/>
                <a:cs typeface="Times New Roman" panose="02020603050405020304" pitchFamily="18" charset="0"/>
              </a:rPr>
              <a:t>long</a:t>
            </a:r>
            <a:r>
              <a:rPr lang="en-US" sz="2000" i="1" dirty="0">
                <a:ea typeface="Times New Roman" panose="02020603050405020304" pitchFamily="18" charset="0"/>
                <a:cs typeface="Times New Roman" panose="02020603050405020304" pitchFamily="18" charset="0"/>
              </a:rPr>
              <a:t> letter from the teacher, and then she quickly disappeared. </a:t>
            </a:r>
            <a:endParaRPr lang="en-US" dirty="0">
              <a:effectLst/>
              <a:ea typeface="Calibri" panose="020F0502020204030204" pitchFamily="34" charset="0"/>
              <a:cs typeface="Times New Roman" panose="02020603050405020304" pitchFamily="18" charset="0"/>
            </a:endParaRPr>
          </a:p>
        </p:txBody>
      </p:sp>
      <p:pic>
        <p:nvPicPr>
          <p:cNvPr id="7170" name="Picture 2" descr="https://tinieisa.files.wordpress.com/2012/12/514_400x400_nopeel.jpg?w=300&amp;h=30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92751" y="586546"/>
            <a:ext cx="28575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588465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14745" y="228600"/>
            <a:ext cx="2528455" cy="720847"/>
          </a:xfrm>
          <a:prstGeom prst="rect">
            <a:avLst/>
          </a:prstGeom>
        </p:spPr>
      </p:pic>
      <p:pic>
        <p:nvPicPr>
          <p:cNvPr id="4" name="Picture 2" descr="https://tinieisa.files.wordpress.com/2012/12/514_400x400_nopeel.jpg?w=300&amp;h=300"/>
          <p:cNvPicPr>
            <a:picLocks noChangeAspect="1" noChangeArrowheads="1"/>
          </p:cNvPicPr>
          <p:nvPr/>
        </p:nvPicPr>
        <p:blipFill rotWithShape="1">
          <a:blip r:embed="rId4">
            <a:extLst>
              <a:ext uri="{28A0092B-C50C-407E-A947-70E740481C1C}">
                <a14:useLocalDpi xmlns:a14="http://schemas.microsoft.com/office/drawing/2010/main" val="0"/>
              </a:ext>
            </a:extLst>
          </a:blip>
          <a:srcRect l="12626" t="2815" r="12833" b="79115"/>
          <a:stretch/>
        </p:blipFill>
        <p:spPr bwMode="auto">
          <a:xfrm>
            <a:off x="8853543" y="666974"/>
            <a:ext cx="2130015" cy="51636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 1"/>
          <p:cNvGraphicFramePr>
            <a:graphicFrameLocks noGrp="1"/>
          </p:cNvGraphicFramePr>
          <p:nvPr>
            <p:extLst>
              <p:ext uri="{D42A27DB-BD31-4B8C-83A1-F6EECF244321}">
                <p14:modId xmlns:p14="http://schemas.microsoft.com/office/powerpoint/2010/main" val="2982921249"/>
              </p:ext>
            </p:extLst>
          </p:nvPr>
        </p:nvGraphicFramePr>
        <p:xfrm>
          <a:off x="1609167" y="3403995"/>
          <a:ext cx="8025878" cy="1304544"/>
        </p:xfrm>
        <a:graphic>
          <a:graphicData uri="http://schemas.openxmlformats.org/drawingml/2006/table">
            <a:tbl>
              <a:tblPr firstRow="1" firstCol="1" bandRow="1">
                <a:tableStyleId>{5C22544A-7EE6-4342-B048-85BDC9FD1C3A}</a:tableStyleId>
              </a:tblPr>
              <a:tblGrid>
                <a:gridCol w="2672976"/>
                <a:gridCol w="25400"/>
                <a:gridCol w="5327502"/>
              </a:tblGrid>
              <a:tr h="0">
                <a:tc>
                  <a:txBody>
                    <a:bodyPr/>
                    <a:lstStyle/>
                    <a:p>
                      <a:pPr marL="0" marR="0">
                        <a:lnSpc>
                          <a:spcPct val="107000"/>
                        </a:lnSpc>
                        <a:spcBef>
                          <a:spcPts val="0"/>
                        </a:spcBef>
                        <a:spcAft>
                          <a:spcPts val="800"/>
                        </a:spcAft>
                      </a:pPr>
                      <a:r>
                        <a:rPr lang="en-US" sz="2000" dirty="0">
                          <a:solidFill>
                            <a:schemeClr val="tx1"/>
                          </a:solidFill>
                          <a:effectLst/>
                        </a:rPr>
                        <a:t>Examples:</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dirty="0">
                          <a:solidFill>
                            <a:schemeClr val="tx1"/>
                          </a:solidFill>
                          <a:effectLst/>
                        </a:rPr>
                        <a:t>    </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dirty="0">
                          <a:solidFill>
                            <a:schemeClr val="tx1"/>
                          </a:solidFill>
                          <a:effectLst/>
                        </a:rPr>
                        <a:t>round, yellow, thin, heavy, silk, etc.</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bl>
          </a:graphicData>
        </a:graphic>
      </p:graphicFrame>
      <p:sp>
        <p:nvSpPr>
          <p:cNvPr id="6" name="Rectangle 1"/>
          <p:cNvSpPr>
            <a:spLocks noChangeArrowheads="1"/>
          </p:cNvSpPr>
          <p:nvPr/>
        </p:nvSpPr>
        <p:spPr bwMode="auto">
          <a:xfrm>
            <a:off x="1556951" y="2587089"/>
            <a:ext cx="10152544" cy="2923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smtClean="0">
                <a:ln>
                  <a:noFill/>
                </a:ln>
                <a:solidFill>
                  <a:schemeClr val="tx1"/>
                </a:solidFill>
                <a:effectLst/>
                <a:ea typeface="Times New Roman" panose="02020603050405020304" pitchFamily="18" charset="0"/>
              </a:rPr>
              <a:t>Types of adjectives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1"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smtClean="0">
                <a:ln>
                  <a:noFill/>
                </a:ln>
                <a:solidFill>
                  <a:schemeClr val="tx1"/>
                </a:solidFill>
                <a:effectLst/>
                <a:ea typeface="Times New Roman" panose="02020603050405020304" pitchFamily="18" charset="0"/>
              </a:rPr>
              <a:t>Of quality</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2000" b="1" dirty="0">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1"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2000" b="1" dirty="0">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1"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chemeClr val="tx1"/>
                </a:solidFill>
                <a:effectLst/>
                <a:ea typeface="Times New Roman" panose="02020603050405020304" pitchFamily="18" charset="0"/>
              </a:rPr>
              <a:t>The little girl played with a </a:t>
            </a:r>
            <a:r>
              <a:rPr kumimoji="0" lang="en-US" altLang="en-US" sz="2000" b="0" i="1" u="none" strike="noStrike" cap="none" normalizeH="0" baseline="0" dirty="0" smtClean="0">
                <a:ln>
                  <a:noFill/>
                </a:ln>
                <a:solidFill>
                  <a:schemeClr val="tx1"/>
                </a:solidFill>
                <a:effectLst/>
                <a:ea typeface="Times New Roman" panose="02020603050405020304" pitchFamily="18" charset="0"/>
              </a:rPr>
              <a:t>round</a:t>
            </a:r>
            <a:r>
              <a:rPr kumimoji="0" lang="en-US" altLang="en-US" sz="2000" b="0" i="0" u="none" strike="noStrike" cap="none" normalizeH="0" baseline="0" dirty="0" smtClean="0">
                <a:ln>
                  <a:noFill/>
                </a:ln>
                <a:solidFill>
                  <a:schemeClr val="tx1"/>
                </a:solidFill>
                <a:effectLst/>
                <a:ea typeface="Times New Roman" panose="02020603050405020304" pitchFamily="18" charset="0"/>
              </a:rPr>
              <a:t>, </a:t>
            </a:r>
            <a:r>
              <a:rPr kumimoji="0" lang="en-US" altLang="en-US" sz="2000" b="0" i="1" u="none" strike="noStrike" cap="none" normalizeH="0" baseline="0" dirty="0" smtClean="0">
                <a:ln>
                  <a:noFill/>
                </a:ln>
                <a:solidFill>
                  <a:schemeClr val="tx1"/>
                </a:solidFill>
                <a:effectLst/>
                <a:ea typeface="Times New Roman" panose="02020603050405020304" pitchFamily="18" charset="0"/>
              </a:rPr>
              <a:t>yellow</a:t>
            </a:r>
            <a:r>
              <a:rPr kumimoji="0" lang="en-US" altLang="en-US" sz="2000" b="0" i="0" u="none" strike="noStrike" cap="none" normalizeH="0" baseline="0" dirty="0" smtClean="0">
                <a:ln>
                  <a:noFill/>
                </a:ln>
                <a:solidFill>
                  <a:schemeClr val="tx1"/>
                </a:solidFill>
                <a:effectLst/>
                <a:ea typeface="Times New Roman" panose="02020603050405020304" pitchFamily="18" charset="0"/>
              </a:rPr>
              <a:t> ball. </a:t>
            </a:r>
            <a:br>
              <a:rPr kumimoji="0" lang="en-US" altLang="en-US" sz="2000" b="0" i="0" u="none" strike="noStrike" cap="none" normalizeH="0" baseline="0" dirty="0" smtClean="0">
                <a:ln>
                  <a:noFill/>
                </a:ln>
                <a:solidFill>
                  <a:schemeClr val="tx1"/>
                </a:solidFill>
                <a:effectLst/>
                <a:ea typeface="Times New Roman" panose="02020603050405020304" pitchFamily="18" charset="0"/>
              </a:rPr>
            </a:br>
            <a:r>
              <a:rPr kumimoji="0" lang="en-US" altLang="en-US" sz="2000" b="0" i="0" u="none" strike="noStrike" cap="none" normalizeH="0" baseline="0" dirty="0" smtClean="0">
                <a:ln>
                  <a:noFill/>
                </a:ln>
                <a:solidFill>
                  <a:schemeClr val="tx1"/>
                </a:solidFill>
                <a:effectLst/>
                <a:ea typeface="Times New Roman" panose="02020603050405020304" pitchFamily="18" charset="0"/>
              </a:rPr>
              <a:t>He wore a </a:t>
            </a:r>
            <a:r>
              <a:rPr kumimoji="0" lang="en-US" altLang="en-US" sz="2000" b="0" i="1" u="none" strike="noStrike" cap="none" normalizeH="0" baseline="0" dirty="0" smtClean="0">
                <a:ln>
                  <a:noFill/>
                </a:ln>
                <a:solidFill>
                  <a:schemeClr val="tx1"/>
                </a:solidFill>
                <a:effectLst/>
                <a:ea typeface="Times New Roman" panose="02020603050405020304" pitchFamily="18" charset="0"/>
              </a:rPr>
              <a:t>thin</a:t>
            </a:r>
            <a:r>
              <a:rPr kumimoji="0" lang="en-US" altLang="en-US" sz="2000" b="0" i="0" u="none" strike="noStrike" cap="none" normalizeH="0" baseline="0" dirty="0" smtClean="0">
                <a:ln>
                  <a:noFill/>
                </a:ln>
                <a:solidFill>
                  <a:schemeClr val="tx1"/>
                </a:solidFill>
                <a:effectLst/>
                <a:ea typeface="Times New Roman" panose="02020603050405020304" pitchFamily="18" charset="0"/>
              </a:rPr>
              <a:t>, </a:t>
            </a:r>
            <a:r>
              <a:rPr kumimoji="0" lang="en-US" altLang="en-US" sz="2000" b="0" i="1" u="none" strike="noStrike" cap="none" normalizeH="0" baseline="0" dirty="0" smtClean="0">
                <a:ln>
                  <a:noFill/>
                </a:ln>
                <a:solidFill>
                  <a:schemeClr val="tx1"/>
                </a:solidFill>
                <a:effectLst/>
                <a:ea typeface="Times New Roman" panose="02020603050405020304" pitchFamily="18" charset="0"/>
              </a:rPr>
              <a:t>blue silk</a:t>
            </a:r>
            <a:r>
              <a:rPr kumimoji="0" lang="en-US" altLang="en-US" sz="2000" b="0" i="0" u="none" strike="noStrike" cap="none" normalizeH="0" baseline="0" dirty="0" smtClean="0">
                <a:ln>
                  <a:noFill/>
                </a:ln>
                <a:solidFill>
                  <a:schemeClr val="tx1"/>
                </a:solidFill>
                <a:effectLst/>
                <a:ea typeface="Times New Roman" panose="02020603050405020304" pitchFamily="18" charset="0"/>
              </a:rPr>
              <a:t> scarf round his neck</a:t>
            </a:r>
            <a:r>
              <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74516013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14745" y="228600"/>
            <a:ext cx="2528455" cy="720847"/>
          </a:xfrm>
          <a:prstGeom prst="rect">
            <a:avLst/>
          </a:prstGeom>
        </p:spPr>
      </p:pic>
      <p:pic>
        <p:nvPicPr>
          <p:cNvPr id="4" name="Picture 2" descr="https://tinieisa.files.wordpress.com/2012/12/514_400x400_nopeel.jpg?w=300&amp;h=300"/>
          <p:cNvPicPr>
            <a:picLocks noChangeAspect="1" noChangeArrowheads="1"/>
          </p:cNvPicPr>
          <p:nvPr/>
        </p:nvPicPr>
        <p:blipFill rotWithShape="1">
          <a:blip r:embed="rId4">
            <a:extLst>
              <a:ext uri="{28A0092B-C50C-407E-A947-70E740481C1C}">
                <a14:useLocalDpi xmlns:a14="http://schemas.microsoft.com/office/drawing/2010/main" val="0"/>
              </a:ext>
            </a:extLst>
          </a:blip>
          <a:srcRect l="12626" t="2815" r="12833" b="79115"/>
          <a:stretch/>
        </p:blipFill>
        <p:spPr bwMode="auto">
          <a:xfrm>
            <a:off x="8853543" y="666974"/>
            <a:ext cx="2130015" cy="51636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 1"/>
          <p:cNvGraphicFramePr>
            <a:graphicFrameLocks noGrp="1"/>
          </p:cNvGraphicFramePr>
          <p:nvPr>
            <p:extLst>
              <p:ext uri="{D42A27DB-BD31-4B8C-83A1-F6EECF244321}">
                <p14:modId xmlns:p14="http://schemas.microsoft.com/office/powerpoint/2010/main" val="2234691813"/>
              </p:ext>
            </p:extLst>
          </p:nvPr>
        </p:nvGraphicFramePr>
        <p:xfrm>
          <a:off x="1204539" y="2678720"/>
          <a:ext cx="7495707" cy="326136"/>
        </p:xfrm>
        <a:graphic>
          <a:graphicData uri="http://schemas.openxmlformats.org/drawingml/2006/table">
            <a:tbl>
              <a:tblPr firstRow="1" firstCol="1" bandRow="1">
                <a:tableStyleId>{5C22544A-7EE6-4342-B048-85BDC9FD1C3A}</a:tableStyleId>
              </a:tblPr>
              <a:tblGrid>
                <a:gridCol w="2498569"/>
                <a:gridCol w="2498569"/>
                <a:gridCol w="2498569"/>
              </a:tblGrid>
              <a:tr h="0">
                <a:tc>
                  <a:txBody>
                    <a:bodyPr/>
                    <a:lstStyle/>
                    <a:p>
                      <a:pPr marL="0" marR="0">
                        <a:lnSpc>
                          <a:spcPct val="107000"/>
                        </a:lnSpc>
                        <a:spcBef>
                          <a:spcPts val="0"/>
                        </a:spcBef>
                        <a:spcAft>
                          <a:spcPts val="800"/>
                        </a:spcAft>
                      </a:pPr>
                      <a:r>
                        <a:rPr lang="en-US" sz="2000" dirty="0">
                          <a:solidFill>
                            <a:schemeClr val="tx1"/>
                          </a:solidFill>
                          <a:effectLst/>
                        </a:rPr>
                        <a:t>Examples:</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    </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dirty="0">
                          <a:solidFill>
                            <a:schemeClr val="tx1"/>
                          </a:solidFill>
                          <a:effectLst/>
                        </a:rPr>
                        <a:t>this, that, these, those</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bl>
          </a:graphicData>
        </a:graphic>
      </p:graphicFrame>
      <p:sp>
        <p:nvSpPr>
          <p:cNvPr id="6" name="Rectangle 1"/>
          <p:cNvSpPr>
            <a:spLocks noChangeArrowheads="1"/>
          </p:cNvSpPr>
          <p:nvPr/>
        </p:nvSpPr>
        <p:spPr bwMode="auto">
          <a:xfrm>
            <a:off x="1177645" y="2200927"/>
            <a:ext cx="9270719" cy="3724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smtClean="0">
                <a:ln>
                  <a:noFill/>
                </a:ln>
                <a:solidFill>
                  <a:schemeClr val="tx1"/>
                </a:solidFill>
                <a:effectLst/>
                <a:ea typeface="Times New Roman" panose="02020603050405020304" pitchFamily="18" charset="0"/>
              </a:rPr>
              <a:t>Demonstrative</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2400" b="1" dirty="0">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1"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1"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1" u="none" strike="noStrike" cap="none" normalizeH="0" baseline="0" dirty="0" smtClean="0">
                <a:ln>
                  <a:noFill/>
                </a:ln>
                <a:solidFill>
                  <a:schemeClr val="tx1"/>
                </a:solidFill>
                <a:effectLst/>
                <a:ea typeface="Times New Roman" panose="02020603050405020304" pitchFamily="18" charset="0"/>
              </a:rPr>
              <a:t>This</a:t>
            </a:r>
            <a:r>
              <a:rPr kumimoji="0" lang="en-US" altLang="en-US" sz="2000" b="0" i="0" u="none" strike="noStrike" cap="none" normalizeH="0" baseline="0" dirty="0" smtClean="0">
                <a:ln>
                  <a:noFill/>
                </a:ln>
                <a:solidFill>
                  <a:schemeClr val="tx1"/>
                </a:solidFill>
                <a:effectLst/>
                <a:ea typeface="Times New Roman" panose="02020603050405020304" pitchFamily="18" charset="0"/>
              </a:rPr>
              <a:t> purple skirt is a better bargain than </a:t>
            </a:r>
            <a:r>
              <a:rPr kumimoji="0" lang="en-US" altLang="en-US" sz="2000" b="0" i="1" u="none" strike="noStrike" cap="none" normalizeH="0" baseline="0" dirty="0" smtClean="0">
                <a:ln>
                  <a:noFill/>
                </a:ln>
                <a:solidFill>
                  <a:schemeClr val="tx1"/>
                </a:solidFill>
                <a:effectLst/>
                <a:ea typeface="Times New Roman" panose="02020603050405020304" pitchFamily="18" charset="0"/>
              </a:rPr>
              <a:t>that</a:t>
            </a:r>
            <a:r>
              <a:rPr kumimoji="0" lang="en-US" altLang="en-US" sz="2000" b="0" i="0" u="none" strike="noStrike" cap="none" normalizeH="0" baseline="0" dirty="0" smtClean="0">
                <a:ln>
                  <a:noFill/>
                </a:ln>
                <a:solidFill>
                  <a:schemeClr val="tx1"/>
                </a:solidFill>
                <a:effectLst/>
                <a:ea typeface="Times New Roman" panose="02020603050405020304" pitchFamily="18" charset="0"/>
              </a:rPr>
              <a:t> one. </a:t>
            </a:r>
            <a:br>
              <a:rPr kumimoji="0" lang="en-US" altLang="en-US" sz="2000" b="0" i="0" u="none" strike="noStrike" cap="none" normalizeH="0" baseline="0" dirty="0" smtClean="0">
                <a:ln>
                  <a:noFill/>
                </a:ln>
                <a:solidFill>
                  <a:schemeClr val="tx1"/>
                </a:solidFill>
                <a:effectLst/>
                <a:ea typeface="Times New Roman" panose="02020603050405020304" pitchFamily="18" charset="0"/>
              </a:rPr>
            </a:br>
            <a:r>
              <a:rPr kumimoji="0" lang="en-US" altLang="en-US" sz="2000" b="0" i="1" u="none" strike="noStrike" cap="none" normalizeH="0" baseline="0" dirty="0" smtClean="0">
                <a:ln>
                  <a:noFill/>
                </a:ln>
                <a:solidFill>
                  <a:schemeClr val="tx1"/>
                </a:solidFill>
                <a:effectLst/>
                <a:ea typeface="Times New Roman" panose="02020603050405020304" pitchFamily="18" charset="0"/>
              </a:rPr>
              <a:t>These</a:t>
            </a:r>
            <a:r>
              <a:rPr kumimoji="0" lang="en-US" altLang="en-US" sz="2000" b="0" i="0" u="none" strike="noStrike" cap="none" normalizeH="0" baseline="0" dirty="0" smtClean="0">
                <a:ln>
                  <a:noFill/>
                </a:ln>
                <a:solidFill>
                  <a:schemeClr val="tx1"/>
                </a:solidFill>
                <a:effectLst/>
                <a:ea typeface="Times New Roman" panose="02020603050405020304" pitchFamily="18" charset="0"/>
              </a:rPr>
              <a:t> lettuces look fresher than </a:t>
            </a:r>
            <a:r>
              <a:rPr kumimoji="0" lang="en-US" altLang="en-US" sz="2000" b="0" i="1" u="none" strike="noStrike" cap="none" normalizeH="0" baseline="0" dirty="0" smtClean="0">
                <a:ln>
                  <a:noFill/>
                </a:ln>
                <a:solidFill>
                  <a:schemeClr val="tx1"/>
                </a:solidFill>
                <a:effectLst/>
                <a:ea typeface="Times New Roman" panose="02020603050405020304" pitchFamily="18" charset="0"/>
              </a:rPr>
              <a:t>those</a:t>
            </a:r>
            <a:r>
              <a:rPr kumimoji="0" lang="en-US" altLang="en-US" sz="2000" b="0" i="0" u="none" strike="noStrike" cap="none" normalizeH="0" baseline="0" dirty="0" smtClean="0">
                <a:ln>
                  <a:noFill/>
                </a:ln>
                <a:solidFill>
                  <a:schemeClr val="tx1"/>
                </a:solidFill>
                <a:effectLst/>
                <a:ea typeface="Times New Roman" panose="02020603050405020304" pitchFamily="18" charset="0"/>
              </a:rPr>
              <a:t> over there.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1" u="none" strike="noStrike" cap="none" normalizeH="0" baseline="0" dirty="0" smtClean="0">
                <a:ln>
                  <a:noFill/>
                </a:ln>
                <a:solidFill>
                  <a:schemeClr val="tx1"/>
                </a:solidFill>
                <a:effectLst/>
                <a:ea typeface="Times New Roman" panose="02020603050405020304" pitchFamily="18" charset="0"/>
              </a:rPr>
              <a:t>This</a:t>
            </a:r>
            <a:r>
              <a:rPr kumimoji="0" lang="en-US" altLang="en-US" sz="2000" b="0" i="0" u="none" strike="noStrike" cap="none" normalizeH="0" baseline="0" dirty="0" smtClean="0">
                <a:ln>
                  <a:noFill/>
                </a:ln>
                <a:solidFill>
                  <a:schemeClr val="tx1"/>
                </a:solidFill>
                <a:effectLst/>
                <a:ea typeface="Times New Roman" panose="02020603050405020304" pitchFamily="18" charset="0"/>
              </a:rPr>
              <a:t>, </a:t>
            </a:r>
            <a:r>
              <a:rPr kumimoji="0" lang="en-US" altLang="en-US" sz="2000" b="0" i="1" u="none" strike="noStrike" cap="none" normalizeH="0" baseline="0" dirty="0" smtClean="0">
                <a:ln>
                  <a:noFill/>
                </a:ln>
                <a:solidFill>
                  <a:schemeClr val="tx1"/>
                </a:solidFill>
                <a:effectLst/>
                <a:ea typeface="Times New Roman" panose="02020603050405020304" pitchFamily="18" charset="0"/>
              </a:rPr>
              <a:t>that</a:t>
            </a:r>
            <a:r>
              <a:rPr kumimoji="0" lang="en-US" altLang="en-US" sz="2000" b="0" i="0" u="none" strike="noStrike" cap="none" normalizeH="0" baseline="0" dirty="0" smtClean="0">
                <a:ln>
                  <a:noFill/>
                </a:ln>
                <a:solidFill>
                  <a:schemeClr val="tx1"/>
                </a:solidFill>
                <a:effectLst/>
                <a:ea typeface="Times New Roman" panose="02020603050405020304" pitchFamily="18" charset="0"/>
              </a:rPr>
              <a:t>, </a:t>
            </a:r>
            <a:r>
              <a:rPr kumimoji="0" lang="en-US" altLang="en-US" sz="2000" b="0" i="1" u="none" strike="noStrike" cap="none" normalizeH="0" baseline="0" dirty="0" smtClean="0">
                <a:ln>
                  <a:noFill/>
                </a:ln>
                <a:solidFill>
                  <a:schemeClr val="tx1"/>
                </a:solidFill>
                <a:effectLst/>
                <a:ea typeface="Times New Roman" panose="02020603050405020304" pitchFamily="18" charset="0"/>
              </a:rPr>
              <a:t>these</a:t>
            </a:r>
            <a:r>
              <a:rPr kumimoji="0" lang="en-US" altLang="en-US" sz="2000" b="0" i="0" u="none" strike="noStrike" cap="none" normalizeH="0" baseline="0" dirty="0" smtClean="0">
                <a:ln>
                  <a:noFill/>
                </a:ln>
                <a:solidFill>
                  <a:schemeClr val="tx1"/>
                </a:solidFill>
                <a:effectLst/>
                <a:ea typeface="Times New Roman" panose="02020603050405020304" pitchFamily="18" charset="0"/>
              </a:rPr>
              <a:t>, and </a:t>
            </a:r>
            <a:r>
              <a:rPr kumimoji="0" lang="en-US" altLang="en-US" sz="2000" b="0" i="1" u="none" strike="noStrike" cap="none" normalizeH="0" baseline="0" dirty="0" smtClean="0">
                <a:ln>
                  <a:noFill/>
                </a:ln>
                <a:solidFill>
                  <a:schemeClr val="tx1"/>
                </a:solidFill>
                <a:effectLst/>
                <a:ea typeface="Times New Roman" panose="02020603050405020304" pitchFamily="18" charset="0"/>
              </a:rPr>
              <a:t>those</a:t>
            </a:r>
            <a:r>
              <a:rPr kumimoji="0" lang="en-US" altLang="en-US" sz="2000" b="0" i="0" u="none" strike="noStrike" cap="none" normalizeH="0" baseline="0" dirty="0" smtClean="0">
                <a:ln>
                  <a:noFill/>
                </a:ln>
                <a:solidFill>
                  <a:schemeClr val="tx1"/>
                </a:solidFill>
                <a:effectLst/>
                <a:ea typeface="Times New Roman" panose="02020603050405020304" pitchFamily="18" charset="0"/>
              </a:rPr>
              <a:t> function as adjectives here, not as pronouns. As adjectives, they are adding to the reader’s understanding of the nouns, not referring to the antecedent as they would do if they were functioning as pronouns, as below:</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1" u="none" strike="noStrike" cap="none" normalizeH="0" baseline="0" dirty="0" smtClean="0">
                <a:ln>
                  <a:noFill/>
                </a:ln>
                <a:solidFill>
                  <a:schemeClr val="tx1"/>
                </a:solidFill>
                <a:effectLst/>
                <a:ea typeface="Times New Roman" panose="02020603050405020304" pitchFamily="18" charset="0"/>
              </a:rPr>
              <a:t>That</a:t>
            </a:r>
            <a:r>
              <a:rPr kumimoji="0" lang="en-US" altLang="en-US" sz="2000" b="0" i="0" u="none" strike="noStrike" cap="none" normalizeH="0" baseline="0" dirty="0" smtClean="0">
                <a:ln>
                  <a:noFill/>
                </a:ln>
                <a:solidFill>
                  <a:schemeClr val="tx1"/>
                </a:solidFill>
                <a:effectLst/>
                <a:ea typeface="Times New Roman" panose="02020603050405020304" pitchFamily="18" charset="0"/>
              </a:rPr>
              <a:t> is not a relevant question. (</a:t>
            </a:r>
            <a:r>
              <a:rPr kumimoji="0" lang="en-US" altLang="en-US" sz="2000" b="0" i="1" u="none" strike="noStrike" cap="none" normalizeH="0" baseline="0" dirty="0" smtClean="0">
                <a:ln>
                  <a:noFill/>
                </a:ln>
                <a:solidFill>
                  <a:schemeClr val="tx1"/>
                </a:solidFill>
                <a:effectLst/>
                <a:ea typeface="Times New Roman" panose="02020603050405020304" pitchFamily="18" charset="0"/>
              </a:rPr>
              <a:t>That</a:t>
            </a:r>
            <a:r>
              <a:rPr kumimoji="0" lang="en-US" altLang="en-US" sz="2000" b="0" i="0" u="none" strike="noStrike" cap="none" normalizeH="0" baseline="0" dirty="0" smtClean="0">
                <a:ln>
                  <a:noFill/>
                </a:ln>
                <a:solidFill>
                  <a:schemeClr val="tx1"/>
                </a:solidFill>
                <a:effectLst/>
                <a:ea typeface="Times New Roman" panose="02020603050405020304" pitchFamily="18" charset="0"/>
              </a:rPr>
              <a:t> is a pronoun here referring to the previous sentence.)</a:t>
            </a:r>
            <a:endParaRPr kumimoji="0" lang="en-US" altLang="en-US" sz="2000" b="0" i="0" u="none" strike="noStrike" cap="none" normalizeH="0" baseline="0" dirty="0" smtClean="0">
              <a:ln>
                <a:noFill/>
              </a:ln>
              <a:solidFill>
                <a:schemeClr val="tx1"/>
              </a:solidFill>
              <a:effectLst/>
            </a:endParaRPr>
          </a:p>
        </p:txBody>
      </p:sp>
    </p:spTree>
    <p:extLst>
      <p:ext uri="{BB962C8B-B14F-4D97-AF65-F5344CB8AC3E}">
        <p14:creationId xmlns:p14="http://schemas.microsoft.com/office/powerpoint/2010/main" val="126643610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14745" y="228600"/>
            <a:ext cx="2528455" cy="720847"/>
          </a:xfrm>
          <a:prstGeom prst="rect">
            <a:avLst/>
          </a:prstGeom>
        </p:spPr>
      </p:pic>
      <p:pic>
        <p:nvPicPr>
          <p:cNvPr id="4" name="Picture 2" descr="https://tinieisa.files.wordpress.com/2012/12/514_400x400_nopeel.jpg?w=300&amp;h=300"/>
          <p:cNvPicPr>
            <a:picLocks noChangeAspect="1" noChangeArrowheads="1"/>
          </p:cNvPicPr>
          <p:nvPr/>
        </p:nvPicPr>
        <p:blipFill rotWithShape="1">
          <a:blip r:embed="rId4">
            <a:extLst>
              <a:ext uri="{28A0092B-C50C-407E-A947-70E740481C1C}">
                <a14:useLocalDpi xmlns:a14="http://schemas.microsoft.com/office/drawing/2010/main" val="0"/>
              </a:ext>
            </a:extLst>
          </a:blip>
          <a:srcRect l="12626" t="2815" r="12833" b="79115"/>
          <a:stretch/>
        </p:blipFill>
        <p:spPr bwMode="auto">
          <a:xfrm>
            <a:off x="8853543" y="666974"/>
            <a:ext cx="2130015" cy="51636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 1"/>
          <p:cNvGraphicFramePr>
            <a:graphicFrameLocks noGrp="1"/>
          </p:cNvGraphicFramePr>
          <p:nvPr>
            <p:extLst>
              <p:ext uri="{D42A27DB-BD31-4B8C-83A1-F6EECF244321}">
                <p14:modId xmlns:p14="http://schemas.microsoft.com/office/powerpoint/2010/main" val="1879171946"/>
              </p:ext>
            </p:extLst>
          </p:nvPr>
        </p:nvGraphicFramePr>
        <p:xfrm>
          <a:off x="1298667" y="2396330"/>
          <a:ext cx="7554876" cy="326136"/>
        </p:xfrm>
        <a:graphic>
          <a:graphicData uri="http://schemas.openxmlformats.org/drawingml/2006/table">
            <a:tbl>
              <a:tblPr firstRow="1" firstCol="1" bandRow="1">
                <a:tableStyleId>{5C22544A-7EE6-4342-B048-85BDC9FD1C3A}</a:tableStyleId>
              </a:tblPr>
              <a:tblGrid>
                <a:gridCol w="2518292"/>
                <a:gridCol w="706473"/>
                <a:gridCol w="4330111"/>
              </a:tblGrid>
              <a:tr h="0">
                <a:tc>
                  <a:txBody>
                    <a:bodyPr/>
                    <a:lstStyle/>
                    <a:p>
                      <a:pPr marL="0" marR="0">
                        <a:lnSpc>
                          <a:spcPct val="107000"/>
                        </a:lnSpc>
                        <a:spcBef>
                          <a:spcPts val="0"/>
                        </a:spcBef>
                        <a:spcAft>
                          <a:spcPts val="800"/>
                        </a:spcAft>
                      </a:pPr>
                      <a:r>
                        <a:rPr lang="en-US" sz="2000" dirty="0">
                          <a:solidFill>
                            <a:schemeClr val="tx1"/>
                          </a:solidFill>
                          <a:effectLst/>
                        </a:rPr>
                        <a:t>Examples:</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dirty="0">
                          <a:solidFill>
                            <a:schemeClr val="tx1"/>
                          </a:solidFill>
                          <a:effectLst/>
                        </a:rPr>
                        <a:t>    </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dirty="0">
                          <a:solidFill>
                            <a:schemeClr val="tx1"/>
                          </a:solidFill>
                          <a:effectLst/>
                        </a:rPr>
                        <a:t>each, every, either, neither</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bl>
          </a:graphicData>
        </a:graphic>
      </p:graphicFrame>
      <p:sp>
        <p:nvSpPr>
          <p:cNvPr id="6" name="Rectangle 1"/>
          <p:cNvSpPr>
            <a:spLocks noChangeArrowheads="1"/>
          </p:cNvSpPr>
          <p:nvPr/>
        </p:nvSpPr>
        <p:spPr bwMode="auto">
          <a:xfrm>
            <a:off x="1290918" y="1866255"/>
            <a:ext cx="10246658" cy="4339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smtClean="0">
                <a:ln>
                  <a:noFill/>
                </a:ln>
                <a:solidFill>
                  <a:schemeClr val="tx1"/>
                </a:solidFill>
                <a:effectLst/>
                <a:ea typeface="Times New Roman" panose="02020603050405020304" pitchFamily="18" charset="0"/>
              </a:rPr>
              <a:t>Distributive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1"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2400" b="1" dirty="0">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1"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1" u="none" strike="noStrike" cap="none" normalizeH="0" baseline="0" dirty="0" smtClean="0">
                <a:ln>
                  <a:noFill/>
                </a:ln>
                <a:solidFill>
                  <a:schemeClr val="tx1"/>
                </a:solidFill>
                <a:effectLst/>
                <a:ea typeface="Times New Roman" panose="02020603050405020304" pitchFamily="18" charset="0"/>
              </a:rPr>
              <a:t>Each</a:t>
            </a:r>
            <a:r>
              <a:rPr kumimoji="0" lang="en-US" altLang="en-US" sz="2000" b="0" i="0" u="none" strike="noStrike" cap="none" normalizeH="0" baseline="0" dirty="0" smtClean="0">
                <a:ln>
                  <a:noFill/>
                </a:ln>
                <a:solidFill>
                  <a:schemeClr val="tx1"/>
                </a:solidFill>
                <a:effectLst/>
                <a:ea typeface="Times New Roman" panose="02020603050405020304" pitchFamily="18" charset="0"/>
              </a:rPr>
              <a:t> student should have his own personal copy of the text. </a:t>
            </a:r>
            <a:br>
              <a:rPr kumimoji="0" lang="en-US" altLang="en-US" sz="2000" b="0" i="0" u="none" strike="noStrike" cap="none" normalizeH="0" baseline="0" dirty="0" smtClean="0">
                <a:ln>
                  <a:noFill/>
                </a:ln>
                <a:solidFill>
                  <a:schemeClr val="tx1"/>
                </a:solidFill>
                <a:effectLst/>
                <a:ea typeface="Times New Roman" panose="02020603050405020304" pitchFamily="18" charset="0"/>
              </a:rPr>
            </a:br>
            <a:r>
              <a:rPr kumimoji="0" lang="en-US" altLang="en-US" sz="2000" b="0" i="1" u="none" strike="noStrike" cap="none" normalizeH="0" baseline="0" dirty="0" smtClean="0">
                <a:ln>
                  <a:noFill/>
                </a:ln>
                <a:solidFill>
                  <a:schemeClr val="tx1"/>
                </a:solidFill>
                <a:effectLst/>
                <a:ea typeface="Times New Roman" panose="02020603050405020304" pitchFamily="18" charset="0"/>
              </a:rPr>
              <a:t>Every</a:t>
            </a:r>
            <a:r>
              <a:rPr kumimoji="0" lang="en-US" altLang="en-US" sz="2000" b="0" i="0" u="none" strike="noStrike" cap="none" normalizeH="0" baseline="0" dirty="0" smtClean="0">
                <a:ln>
                  <a:noFill/>
                </a:ln>
                <a:solidFill>
                  <a:schemeClr val="tx1"/>
                </a:solidFill>
                <a:effectLst/>
                <a:ea typeface="Times New Roman" panose="02020603050405020304" pitchFamily="18" charset="0"/>
              </a:rPr>
              <a:t> citizen over the age of eighteen has the right to vote. </a:t>
            </a:r>
            <a:br>
              <a:rPr kumimoji="0" lang="en-US" altLang="en-US" sz="2000" b="0" i="0" u="none" strike="noStrike" cap="none" normalizeH="0" baseline="0" dirty="0" smtClean="0">
                <a:ln>
                  <a:noFill/>
                </a:ln>
                <a:solidFill>
                  <a:schemeClr val="tx1"/>
                </a:solidFill>
                <a:effectLst/>
                <a:ea typeface="Times New Roman" panose="02020603050405020304" pitchFamily="18" charset="0"/>
              </a:rPr>
            </a:br>
            <a:r>
              <a:rPr kumimoji="0" lang="en-US" altLang="en-US" sz="2000" b="0" i="1" u="none" strike="noStrike" cap="none" normalizeH="0" baseline="0" dirty="0" smtClean="0">
                <a:ln>
                  <a:noFill/>
                </a:ln>
                <a:solidFill>
                  <a:schemeClr val="tx1"/>
                </a:solidFill>
                <a:effectLst/>
                <a:ea typeface="Times New Roman" panose="02020603050405020304" pitchFamily="18" charset="0"/>
              </a:rPr>
              <a:t>Either</a:t>
            </a:r>
            <a:r>
              <a:rPr kumimoji="0" lang="en-US" altLang="en-US" sz="2000" b="0" i="0" u="none" strike="noStrike" cap="none" normalizeH="0" baseline="0" dirty="0" smtClean="0">
                <a:ln>
                  <a:noFill/>
                </a:ln>
                <a:solidFill>
                  <a:schemeClr val="tx1"/>
                </a:solidFill>
                <a:effectLst/>
                <a:ea typeface="Times New Roman" panose="02020603050405020304" pitchFamily="18" charset="0"/>
              </a:rPr>
              <a:t> pen will do. </a:t>
            </a:r>
            <a:br>
              <a:rPr kumimoji="0" lang="en-US" altLang="en-US" sz="2000" b="0" i="0" u="none" strike="noStrike" cap="none" normalizeH="0" baseline="0" dirty="0" smtClean="0">
                <a:ln>
                  <a:noFill/>
                </a:ln>
                <a:solidFill>
                  <a:schemeClr val="tx1"/>
                </a:solidFill>
                <a:effectLst/>
                <a:ea typeface="Times New Roman" panose="02020603050405020304" pitchFamily="18" charset="0"/>
              </a:rPr>
            </a:br>
            <a:r>
              <a:rPr kumimoji="0" lang="en-US" altLang="en-US" sz="2000" b="0" i="1" u="none" strike="noStrike" cap="none" normalizeH="0" baseline="0" dirty="0" smtClean="0">
                <a:ln>
                  <a:noFill/>
                </a:ln>
                <a:solidFill>
                  <a:schemeClr val="tx1"/>
                </a:solidFill>
                <a:effectLst/>
                <a:ea typeface="Times New Roman" panose="02020603050405020304" pitchFamily="18" charset="0"/>
              </a:rPr>
              <a:t>Neither</a:t>
            </a:r>
            <a:r>
              <a:rPr kumimoji="0" lang="en-US" altLang="en-US" sz="2000" b="0" i="0" u="none" strike="noStrike" cap="none" normalizeH="0" baseline="0" dirty="0" smtClean="0">
                <a:ln>
                  <a:noFill/>
                </a:ln>
                <a:solidFill>
                  <a:schemeClr val="tx1"/>
                </a:solidFill>
                <a:effectLst/>
                <a:ea typeface="Times New Roman" panose="02020603050405020304" pitchFamily="18" charset="0"/>
              </a:rPr>
              <a:t> proposal was accepted.</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1" u="none" strike="noStrike" cap="none" normalizeH="0" baseline="0" dirty="0" smtClean="0">
                <a:ln>
                  <a:noFill/>
                </a:ln>
                <a:solidFill>
                  <a:schemeClr val="tx1"/>
                </a:solidFill>
                <a:effectLst/>
                <a:ea typeface="Times New Roman" panose="02020603050405020304" pitchFamily="18" charset="0"/>
              </a:rPr>
              <a:t>Each</a:t>
            </a:r>
            <a:r>
              <a:rPr kumimoji="0" lang="en-US" altLang="en-US" sz="2000" b="0" i="0" u="none" strike="noStrike" cap="none" normalizeH="0" baseline="0" dirty="0" smtClean="0">
                <a:ln>
                  <a:noFill/>
                </a:ln>
                <a:solidFill>
                  <a:schemeClr val="tx1"/>
                </a:solidFill>
                <a:effectLst/>
                <a:ea typeface="Times New Roman" panose="02020603050405020304" pitchFamily="18" charset="0"/>
              </a:rPr>
              <a:t>, </a:t>
            </a:r>
            <a:r>
              <a:rPr kumimoji="0" lang="en-US" altLang="en-US" sz="2000" b="0" i="1" u="none" strike="noStrike" cap="none" normalizeH="0" baseline="0" dirty="0" smtClean="0">
                <a:ln>
                  <a:noFill/>
                </a:ln>
                <a:solidFill>
                  <a:schemeClr val="tx1"/>
                </a:solidFill>
                <a:effectLst/>
                <a:ea typeface="Times New Roman" panose="02020603050405020304" pitchFamily="18" charset="0"/>
              </a:rPr>
              <a:t>every</a:t>
            </a:r>
            <a:r>
              <a:rPr kumimoji="0" lang="en-US" altLang="en-US" sz="2000" b="0" i="0" u="none" strike="noStrike" cap="none" normalizeH="0" baseline="0" dirty="0" smtClean="0">
                <a:ln>
                  <a:noFill/>
                </a:ln>
                <a:solidFill>
                  <a:schemeClr val="tx1"/>
                </a:solidFill>
                <a:effectLst/>
                <a:ea typeface="Times New Roman" panose="02020603050405020304" pitchFamily="18" charset="0"/>
              </a:rPr>
              <a:t>, </a:t>
            </a:r>
            <a:r>
              <a:rPr kumimoji="0" lang="en-US" altLang="en-US" sz="2000" b="0" i="1" u="none" strike="noStrike" cap="none" normalizeH="0" baseline="0" dirty="0" smtClean="0">
                <a:ln>
                  <a:noFill/>
                </a:ln>
                <a:solidFill>
                  <a:schemeClr val="tx1"/>
                </a:solidFill>
                <a:effectLst/>
                <a:ea typeface="Times New Roman" panose="02020603050405020304" pitchFamily="18" charset="0"/>
              </a:rPr>
              <a:t>either</a:t>
            </a:r>
            <a:r>
              <a:rPr kumimoji="0" lang="en-US" altLang="en-US" sz="2000" b="0" i="0" u="none" strike="noStrike" cap="none" normalizeH="0" baseline="0" dirty="0" smtClean="0">
                <a:ln>
                  <a:noFill/>
                </a:ln>
                <a:solidFill>
                  <a:schemeClr val="tx1"/>
                </a:solidFill>
                <a:effectLst/>
                <a:ea typeface="Times New Roman" panose="02020603050405020304" pitchFamily="18" charset="0"/>
              </a:rPr>
              <a:t>, and </a:t>
            </a:r>
            <a:r>
              <a:rPr kumimoji="0" lang="en-US" altLang="en-US" sz="2000" b="0" i="1" u="none" strike="noStrike" cap="none" normalizeH="0" baseline="0" dirty="0" smtClean="0">
                <a:ln>
                  <a:noFill/>
                </a:ln>
                <a:solidFill>
                  <a:schemeClr val="tx1"/>
                </a:solidFill>
                <a:effectLst/>
                <a:ea typeface="Times New Roman" panose="02020603050405020304" pitchFamily="18" charset="0"/>
              </a:rPr>
              <a:t>neither</a:t>
            </a:r>
            <a:r>
              <a:rPr kumimoji="0" lang="en-US" altLang="en-US" sz="2000" b="0" i="0" u="none" strike="noStrike" cap="none" normalizeH="0" baseline="0" dirty="0" smtClean="0">
                <a:ln>
                  <a:noFill/>
                </a:ln>
                <a:solidFill>
                  <a:schemeClr val="tx1"/>
                </a:solidFill>
                <a:effectLst/>
                <a:ea typeface="Times New Roman" panose="02020603050405020304" pitchFamily="18" charset="0"/>
              </a:rPr>
              <a:t> function as adjectives here because they add meaning to the reader’s understanding of the noun they precede. If they were pronouns they would refer to the antecedent as in the following:</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chemeClr val="tx1"/>
                </a:solidFill>
                <a:effectLst/>
                <a:ea typeface="Times New Roman" panose="02020603050405020304" pitchFamily="18" charset="0"/>
              </a:rPr>
              <a:t>Six students attended the seminar. </a:t>
            </a:r>
            <a:r>
              <a:rPr kumimoji="0" lang="en-US" altLang="en-US" sz="2000" b="0" i="1" u="none" strike="noStrike" cap="none" normalizeH="0" baseline="0" dirty="0" smtClean="0">
                <a:ln>
                  <a:noFill/>
                </a:ln>
                <a:solidFill>
                  <a:schemeClr val="tx1"/>
                </a:solidFill>
                <a:effectLst/>
                <a:ea typeface="Times New Roman" panose="02020603050405020304" pitchFamily="18" charset="0"/>
              </a:rPr>
              <a:t>Each</a:t>
            </a:r>
            <a:r>
              <a:rPr kumimoji="0" lang="en-US" altLang="en-US" sz="2000" b="0" i="0" u="none" strike="noStrike" cap="none" normalizeH="0" baseline="0" dirty="0" smtClean="0">
                <a:ln>
                  <a:noFill/>
                </a:ln>
                <a:solidFill>
                  <a:schemeClr val="tx1"/>
                </a:solidFill>
                <a:effectLst/>
                <a:ea typeface="Times New Roman" panose="02020603050405020304" pitchFamily="18" charset="0"/>
              </a:rPr>
              <a:t> contributed to the discussion. (</a:t>
            </a:r>
            <a:r>
              <a:rPr kumimoji="0" lang="en-US" altLang="en-US" sz="2000" b="0" i="1" u="none" strike="noStrike" cap="none" normalizeH="0" baseline="0" dirty="0" smtClean="0">
                <a:ln>
                  <a:noFill/>
                </a:ln>
                <a:solidFill>
                  <a:schemeClr val="tx1"/>
                </a:solidFill>
                <a:effectLst/>
                <a:ea typeface="Times New Roman" panose="02020603050405020304" pitchFamily="18" charset="0"/>
              </a:rPr>
              <a:t>Each</a:t>
            </a:r>
            <a:r>
              <a:rPr kumimoji="0" lang="en-US" altLang="en-US" sz="2000" b="0" i="0" u="none" strike="noStrike" cap="none" normalizeH="0" baseline="0" dirty="0" smtClean="0">
                <a:ln>
                  <a:noFill/>
                </a:ln>
                <a:solidFill>
                  <a:schemeClr val="tx1"/>
                </a:solidFill>
                <a:effectLst/>
                <a:ea typeface="Times New Roman" panose="02020603050405020304" pitchFamily="18" charset="0"/>
              </a:rPr>
              <a:t> is a pronoun here referring to </a:t>
            </a:r>
            <a:r>
              <a:rPr kumimoji="0" lang="en-US" altLang="en-US" sz="2000" b="0" i="1" u="none" strike="noStrike" cap="none" normalizeH="0" baseline="0" dirty="0" smtClean="0">
                <a:ln>
                  <a:noFill/>
                </a:ln>
                <a:solidFill>
                  <a:schemeClr val="tx1"/>
                </a:solidFill>
                <a:effectLst/>
                <a:ea typeface="Times New Roman" panose="02020603050405020304" pitchFamily="18" charset="0"/>
              </a:rPr>
              <a:t>students</a:t>
            </a:r>
            <a:r>
              <a:rPr kumimoji="0" lang="en-US" altLang="en-US" sz="2000" b="0" i="0" u="none" strike="noStrike" cap="none" normalizeH="0" baseline="0" dirty="0" smtClean="0">
                <a:ln>
                  <a:noFill/>
                </a:ln>
                <a:solidFill>
                  <a:schemeClr val="tx1"/>
                </a:solidFill>
                <a:effectLst/>
                <a:ea typeface="Times New Roman" panose="02020603050405020304" pitchFamily="18" charset="0"/>
              </a:rPr>
              <a:t>.)</a:t>
            </a:r>
            <a:endParaRPr kumimoji="0" lang="en-US" altLang="en-US" sz="3200" b="0" i="0" u="none" strike="noStrike" cap="none" normalizeH="0" baseline="0" dirty="0" smtClean="0">
              <a:ln>
                <a:noFill/>
              </a:ln>
              <a:solidFill>
                <a:schemeClr val="tx1"/>
              </a:solidFill>
              <a:effectLst/>
            </a:endParaRPr>
          </a:p>
        </p:txBody>
      </p:sp>
    </p:spTree>
    <p:extLst>
      <p:ext uri="{BB962C8B-B14F-4D97-AF65-F5344CB8AC3E}">
        <p14:creationId xmlns:p14="http://schemas.microsoft.com/office/powerpoint/2010/main" val="336054542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14745" y="228600"/>
            <a:ext cx="2528455" cy="720847"/>
          </a:xfrm>
          <a:prstGeom prst="rect">
            <a:avLst/>
          </a:prstGeom>
        </p:spPr>
      </p:pic>
      <p:pic>
        <p:nvPicPr>
          <p:cNvPr id="4" name="Picture 2" descr="https://tinieisa.files.wordpress.com/2012/12/514_400x400_nopeel.jpg?w=300&amp;h=300"/>
          <p:cNvPicPr>
            <a:picLocks noChangeAspect="1" noChangeArrowheads="1"/>
          </p:cNvPicPr>
          <p:nvPr/>
        </p:nvPicPr>
        <p:blipFill rotWithShape="1">
          <a:blip r:embed="rId4">
            <a:extLst>
              <a:ext uri="{28A0092B-C50C-407E-A947-70E740481C1C}">
                <a14:useLocalDpi xmlns:a14="http://schemas.microsoft.com/office/drawing/2010/main" val="0"/>
              </a:ext>
            </a:extLst>
          </a:blip>
          <a:srcRect l="12626" t="2815" r="12833" b="79115"/>
          <a:stretch/>
        </p:blipFill>
        <p:spPr bwMode="auto">
          <a:xfrm>
            <a:off x="8853543" y="666974"/>
            <a:ext cx="2130015" cy="51636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 1"/>
          <p:cNvGraphicFramePr>
            <a:graphicFrameLocks noGrp="1"/>
          </p:cNvGraphicFramePr>
          <p:nvPr>
            <p:extLst>
              <p:ext uri="{D42A27DB-BD31-4B8C-83A1-F6EECF244321}">
                <p14:modId xmlns:p14="http://schemas.microsoft.com/office/powerpoint/2010/main" val="2212768953"/>
              </p:ext>
            </p:extLst>
          </p:nvPr>
        </p:nvGraphicFramePr>
        <p:xfrm>
          <a:off x="1123857" y="2535433"/>
          <a:ext cx="10058400" cy="326136"/>
        </p:xfrm>
        <a:graphic>
          <a:graphicData uri="http://schemas.openxmlformats.org/drawingml/2006/table">
            <a:tbl>
              <a:tblPr firstRow="1" firstCol="1" bandRow="1">
                <a:tableStyleId>{5C22544A-7EE6-4342-B048-85BDC9FD1C3A}</a:tableStyleId>
              </a:tblPr>
              <a:tblGrid>
                <a:gridCol w="3352800"/>
                <a:gridCol w="312868"/>
                <a:gridCol w="6392732"/>
              </a:tblGrid>
              <a:tr h="0">
                <a:tc>
                  <a:txBody>
                    <a:bodyPr/>
                    <a:lstStyle/>
                    <a:p>
                      <a:pPr marL="0" marR="0">
                        <a:lnSpc>
                          <a:spcPct val="107000"/>
                        </a:lnSpc>
                        <a:spcBef>
                          <a:spcPts val="0"/>
                        </a:spcBef>
                        <a:spcAft>
                          <a:spcPts val="800"/>
                        </a:spcAft>
                      </a:pPr>
                      <a:r>
                        <a:rPr lang="en-US" sz="2000" dirty="0">
                          <a:solidFill>
                            <a:schemeClr val="tx1"/>
                          </a:solidFill>
                          <a:effectLst/>
                        </a:rPr>
                        <a:t>Examples:</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    </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dirty="0">
                          <a:solidFill>
                            <a:schemeClr val="tx1"/>
                          </a:solidFill>
                          <a:effectLst/>
                        </a:rPr>
                        <a:t>some, any, no, few, many, much, one, two, etc.</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bl>
          </a:graphicData>
        </a:graphic>
      </p:graphicFrame>
      <p:sp>
        <p:nvSpPr>
          <p:cNvPr id="6" name="Rectangle 1"/>
          <p:cNvSpPr>
            <a:spLocks noChangeArrowheads="1"/>
          </p:cNvSpPr>
          <p:nvPr/>
        </p:nvSpPr>
        <p:spPr bwMode="auto">
          <a:xfrm>
            <a:off x="1123857" y="1940335"/>
            <a:ext cx="10047959" cy="2739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smtClean="0">
                <a:ln>
                  <a:noFill/>
                </a:ln>
                <a:solidFill>
                  <a:schemeClr val="tx1"/>
                </a:solidFill>
                <a:effectLst/>
                <a:ea typeface="Times New Roman" panose="02020603050405020304" pitchFamily="18" charset="0"/>
              </a:rPr>
              <a:t>Quantitative</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2400" b="1" dirty="0">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1"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1"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chemeClr val="tx1"/>
                </a:solidFill>
                <a:effectLst/>
                <a:ea typeface="Times New Roman" panose="02020603050405020304" pitchFamily="18" charset="0"/>
              </a:rPr>
              <a:t>She dug out a </a:t>
            </a:r>
            <a:r>
              <a:rPr kumimoji="0" lang="en-US" altLang="en-US" sz="2000" b="0" i="1" u="none" strike="noStrike" cap="none" normalizeH="0" baseline="0" dirty="0" smtClean="0">
                <a:ln>
                  <a:noFill/>
                </a:ln>
                <a:solidFill>
                  <a:schemeClr val="tx1"/>
                </a:solidFill>
                <a:effectLst/>
                <a:ea typeface="Times New Roman" panose="02020603050405020304" pitchFamily="18" charset="0"/>
              </a:rPr>
              <a:t>few</a:t>
            </a:r>
            <a:r>
              <a:rPr kumimoji="0" lang="en-US" altLang="en-US" sz="2000" b="0" i="0" u="none" strike="noStrike" cap="none" normalizeH="0" baseline="0" dirty="0" smtClean="0">
                <a:ln>
                  <a:noFill/>
                </a:ln>
                <a:solidFill>
                  <a:schemeClr val="tx1"/>
                </a:solidFill>
                <a:effectLst/>
                <a:ea typeface="Times New Roman" panose="02020603050405020304" pitchFamily="18" charset="0"/>
              </a:rPr>
              <a:t> grubby coins from the bottom of her bag. </a:t>
            </a:r>
            <a:br>
              <a:rPr kumimoji="0" lang="en-US" altLang="en-US" sz="2000" b="0" i="0" u="none" strike="noStrike" cap="none" normalizeH="0" baseline="0" dirty="0" smtClean="0">
                <a:ln>
                  <a:noFill/>
                </a:ln>
                <a:solidFill>
                  <a:schemeClr val="tx1"/>
                </a:solidFill>
                <a:effectLst/>
                <a:ea typeface="Times New Roman" panose="02020603050405020304" pitchFamily="18" charset="0"/>
              </a:rPr>
            </a:br>
            <a:r>
              <a:rPr kumimoji="0" lang="en-US" altLang="en-US" sz="2000" b="0" i="0" u="none" strike="noStrike" cap="none" normalizeH="0" baseline="0" dirty="0" smtClean="0">
                <a:ln>
                  <a:noFill/>
                </a:ln>
                <a:solidFill>
                  <a:schemeClr val="tx1"/>
                </a:solidFill>
                <a:effectLst/>
                <a:ea typeface="Times New Roman" panose="02020603050405020304" pitchFamily="18" charset="0"/>
              </a:rPr>
              <a:t>Did you offer your grandmother </a:t>
            </a:r>
            <a:r>
              <a:rPr kumimoji="0" lang="en-US" altLang="en-US" sz="2000" b="0" i="1" u="none" strike="noStrike" cap="none" normalizeH="0" baseline="0" dirty="0" smtClean="0">
                <a:ln>
                  <a:noFill/>
                </a:ln>
                <a:solidFill>
                  <a:schemeClr val="tx1"/>
                </a:solidFill>
                <a:effectLst/>
                <a:ea typeface="Times New Roman" panose="02020603050405020304" pitchFamily="18" charset="0"/>
              </a:rPr>
              <a:t>some</a:t>
            </a:r>
            <a:r>
              <a:rPr kumimoji="0" lang="en-US" altLang="en-US" sz="2000" b="0" i="0" u="none" strike="noStrike" cap="none" normalizeH="0" baseline="0" dirty="0" smtClean="0">
                <a:ln>
                  <a:noFill/>
                </a:ln>
                <a:solidFill>
                  <a:schemeClr val="tx1"/>
                </a:solidFill>
                <a:effectLst/>
                <a:ea typeface="Times New Roman" panose="02020603050405020304" pitchFamily="18" charset="0"/>
              </a:rPr>
              <a:t> tea? </a:t>
            </a:r>
            <a:br>
              <a:rPr kumimoji="0" lang="en-US" altLang="en-US" sz="2000" b="0" i="0" u="none" strike="noStrike" cap="none" normalizeH="0" baseline="0" dirty="0" smtClean="0">
                <a:ln>
                  <a:noFill/>
                </a:ln>
                <a:solidFill>
                  <a:schemeClr val="tx1"/>
                </a:solidFill>
                <a:effectLst/>
                <a:ea typeface="Times New Roman" panose="02020603050405020304" pitchFamily="18" charset="0"/>
              </a:rPr>
            </a:br>
            <a:r>
              <a:rPr kumimoji="0" lang="en-US" altLang="en-US" sz="2000" b="0" i="1" u="none" strike="noStrike" cap="none" normalizeH="0" baseline="0" dirty="0" smtClean="0">
                <a:ln>
                  <a:noFill/>
                </a:ln>
                <a:solidFill>
                  <a:schemeClr val="tx1"/>
                </a:solidFill>
                <a:effectLst/>
                <a:ea typeface="Times New Roman" panose="02020603050405020304" pitchFamily="18" charset="0"/>
              </a:rPr>
              <a:t>Six</a:t>
            </a:r>
            <a:r>
              <a:rPr kumimoji="0" lang="en-US" altLang="en-US" sz="2000" b="0" i="0" u="none" strike="noStrike" cap="none" normalizeH="0" baseline="0" dirty="0" smtClean="0">
                <a:ln>
                  <a:noFill/>
                </a:ln>
                <a:solidFill>
                  <a:schemeClr val="tx1"/>
                </a:solidFill>
                <a:effectLst/>
                <a:ea typeface="Times New Roman" panose="02020603050405020304" pitchFamily="18" charset="0"/>
              </a:rPr>
              <a:t> years later, the insurgents are struggling to survive along the country’s eastern border. </a:t>
            </a:r>
            <a:br>
              <a:rPr kumimoji="0" lang="en-US" altLang="en-US" sz="2000" b="0" i="0" u="none" strike="noStrike" cap="none" normalizeH="0" baseline="0" dirty="0" smtClean="0">
                <a:ln>
                  <a:noFill/>
                </a:ln>
                <a:solidFill>
                  <a:schemeClr val="tx1"/>
                </a:solidFill>
                <a:effectLst/>
                <a:ea typeface="Times New Roman" panose="02020603050405020304" pitchFamily="18" charset="0"/>
              </a:rPr>
            </a:br>
            <a:r>
              <a:rPr kumimoji="0" lang="en-US" altLang="en-US" sz="2000" b="0" i="1" u="none" strike="noStrike" cap="none" normalizeH="0" baseline="0" dirty="0" smtClean="0">
                <a:ln>
                  <a:noFill/>
                </a:ln>
                <a:solidFill>
                  <a:schemeClr val="tx1"/>
                </a:solidFill>
                <a:effectLst/>
                <a:ea typeface="Times New Roman" panose="02020603050405020304" pitchFamily="18" charset="0"/>
              </a:rPr>
              <a:t>No</a:t>
            </a:r>
            <a:r>
              <a:rPr kumimoji="0" lang="en-US" altLang="en-US" sz="2000" b="0" i="0" u="none" strike="noStrike" cap="none" normalizeH="0" baseline="0" dirty="0" smtClean="0">
                <a:ln>
                  <a:noFill/>
                </a:ln>
                <a:solidFill>
                  <a:schemeClr val="tx1"/>
                </a:solidFill>
                <a:effectLst/>
                <a:ea typeface="Times New Roman" panose="02020603050405020304" pitchFamily="18" charset="0"/>
              </a:rPr>
              <a:t> objections to the hiring were raised.</a:t>
            </a:r>
            <a:endParaRPr kumimoji="0" lang="en-US" altLang="en-US" sz="2000" b="0" i="0" u="none" strike="noStrike" cap="none" normalizeH="0" baseline="0" dirty="0" smtClean="0">
              <a:ln>
                <a:noFill/>
              </a:ln>
              <a:solidFill>
                <a:schemeClr val="tx1"/>
              </a:solidFill>
              <a:effectLst/>
            </a:endParaRPr>
          </a:p>
        </p:txBody>
      </p:sp>
    </p:spTree>
    <p:extLst>
      <p:ext uri="{BB962C8B-B14F-4D97-AF65-F5344CB8AC3E}">
        <p14:creationId xmlns:p14="http://schemas.microsoft.com/office/powerpoint/2010/main" val="229415760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14745" y="228600"/>
            <a:ext cx="2528455" cy="720847"/>
          </a:xfrm>
          <a:prstGeom prst="rect">
            <a:avLst/>
          </a:prstGeom>
        </p:spPr>
      </p:pic>
      <p:pic>
        <p:nvPicPr>
          <p:cNvPr id="4" name="Picture 2" descr="https://tinieisa.files.wordpress.com/2012/12/514_400x400_nopeel.jpg?w=300&amp;h=300"/>
          <p:cNvPicPr>
            <a:picLocks noChangeAspect="1" noChangeArrowheads="1"/>
          </p:cNvPicPr>
          <p:nvPr/>
        </p:nvPicPr>
        <p:blipFill rotWithShape="1">
          <a:blip r:embed="rId4">
            <a:extLst>
              <a:ext uri="{28A0092B-C50C-407E-A947-70E740481C1C}">
                <a14:useLocalDpi xmlns:a14="http://schemas.microsoft.com/office/drawing/2010/main" val="0"/>
              </a:ext>
            </a:extLst>
          </a:blip>
          <a:srcRect l="12626" t="2815" r="12833" b="79115"/>
          <a:stretch/>
        </p:blipFill>
        <p:spPr bwMode="auto">
          <a:xfrm>
            <a:off x="8853543" y="666974"/>
            <a:ext cx="2130015" cy="51636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 1"/>
          <p:cNvGraphicFramePr>
            <a:graphicFrameLocks noGrp="1"/>
          </p:cNvGraphicFramePr>
          <p:nvPr>
            <p:extLst>
              <p:ext uri="{D42A27DB-BD31-4B8C-83A1-F6EECF244321}">
                <p14:modId xmlns:p14="http://schemas.microsoft.com/office/powerpoint/2010/main" val="1759423533"/>
              </p:ext>
            </p:extLst>
          </p:nvPr>
        </p:nvGraphicFramePr>
        <p:xfrm>
          <a:off x="925158" y="2615699"/>
          <a:ext cx="6766560" cy="326136"/>
        </p:xfrm>
        <a:graphic>
          <a:graphicData uri="http://schemas.openxmlformats.org/drawingml/2006/table">
            <a:tbl>
              <a:tblPr firstRow="1" firstCol="1" bandRow="1">
                <a:tableStyleId>{5C22544A-7EE6-4342-B048-85BDC9FD1C3A}</a:tableStyleId>
              </a:tblPr>
              <a:tblGrid>
                <a:gridCol w="2255520"/>
                <a:gridCol w="2255520"/>
                <a:gridCol w="2255520"/>
              </a:tblGrid>
              <a:tr h="0">
                <a:tc>
                  <a:txBody>
                    <a:bodyPr/>
                    <a:lstStyle/>
                    <a:p>
                      <a:pPr marL="0" marR="0">
                        <a:lnSpc>
                          <a:spcPct val="107000"/>
                        </a:lnSpc>
                        <a:spcBef>
                          <a:spcPts val="0"/>
                        </a:spcBef>
                        <a:spcAft>
                          <a:spcPts val="800"/>
                        </a:spcAft>
                      </a:pPr>
                      <a:r>
                        <a:rPr lang="en-US" sz="2000" dirty="0">
                          <a:solidFill>
                            <a:schemeClr val="tx1"/>
                          </a:solidFill>
                          <a:effectLst/>
                        </a:rPr>
                        <a:t>Examples:</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dirty="0">
                          <a:solidFill>
                            <a:schemeClr val="tx1"/>
                          </a:solidFill>
                          <a:effectLst/>
                        </a:rPr>
                        <a:t>    </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dirty="0">
                          <a:solidFill>
                            <a:schemeClr val="tx1"/>
                          </a:solidFill>
                          <a:effectLst/>
                        </a:rPr>
                        <a:t>which, what, whose</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bl>
          </a:graphicData>
        </a:graphic>
      </p:graphicFrame>
      <p:sp>
        <p:nvSpPr>
          <p:cNvPr id="3" name="Rectangle 1"/>
          <p:cNvSpPr>
            <a:spLocks noChangeArrowheads="1"/>
          </p:cNvSpPr>
          <p:nvPr/>
        </p:nvSpPr>
        <p:spPr bwMode="auto">
          <a:xfrm>
            <a:off x="925158" y="2062874"/>
            <a:ext cx="5970494" cy="2185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smtClean="0">
                <a:ln>
                  <a:noFill/>
                </a:ln>
                <a:solidFill>
                  <a:schemeClr val="tx1"/>
                </a:solidFill>
                <a:effectLst/>
                <a:ea typeface="Times New Roman" panose="02020603050405020304" pitchFamily="18" charset="0"/>
              </a:rPr>
              <a:t>Interrogative</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b="1" dirty="0">
              <a:latin typeface="Arial" panose="020B0604020202020204" pitchFamily="34" charset="0"/>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1"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1"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chemeClr val="tx1"/>
                </a:solidFill>
                <a:effectLst/>
                <a:ea typeface="Times New Roman" panose="02020603050405020304" pitchFamily="18" charset="0"/>
              </a:rPr>
              <a:t>To </a:t>
            </a:r>
            <a:r>
              <a:rPr kumimoji="0" lang="en-US" altLang="en-US" sz="2000" b="0" i="1" u="none" strike="noStrike" cap="none" normalizeH="0" baseline="0" dirty="0" smtClean="0">
                <a:ln>
                  <a:noFill/>
                </a:ln>
                <a:solidFill>
                  <a:schemeClr val="tx1"/>
                </a:solidFill>
                <a:effectLst/>
                <a:ea typeface="Times New Roman" panose="02020603050405020304" pitchFamily="18" charset="0"/>
              </a:rPr>
              <a:t>which</a:t>
            </a:r>
            <a:r>
              <a:rPr kumimoji="0" lang="en-US" altLang="en-US" sz="2000" b="0" i="0" u="none" strike="noStrike" cap="none" normalizeH="0" baseline="0" dirty="0" smtClean="0">
                <a:ln>
                  <a:noFill/>
                </a:ln>
                <a:solidFill>
                  <a:schemeClr val="tx1"/>
                </a:solidFill>
                <a:effectLst/>
                <a:ea typeface="Times New Roman" panose="02020603050405020304" pitchFamily="18" charset="0"/>
              </a:rPr>
              <a:t> university did she apply? </a:t>
            </a:r>
            <a:br>
              <a:rPr kumimoji="0" lang="en-US" altLang="en-US" sz="2000" b="0" i="0" u="none" strike="noStrike" cap="none" normalizeH="0" baseline="0" dirty="0" smtClean="0">
                <a:ln>
                  <a:noFill/>
                </a:ln>
                <a:solidFill>
                  <a:schemeClr val="tx1"/>
                </a:solidFill>
                <a:effectLst/>
                <a:ea typeface="Times New Roman" panose="02020603050405020304" pitchFamily="18" charset="0"/>
              </a:rPr>
            </a:br>
            <a:r>
              <a:rPr kumimoji="0" lang="en-US" altLang="en-US" sz="2000" b="0" i="1" u="none" strike="noStrike" cap="none" normalizeH="0" baseline="0" dirty="0" smtClean="0">
                <a:ln>
                  <a:noFill/>
                </a:ln>
                <a:solidFill>
                  <a:schemeClr val="tx1"/>
                </a:solidFill>
                <a:effectLst/>
                <a:ea typeface="Times New Roman" panose="02020603050405020304" pitchFamily="18" charset="0"/>
              </a:rPr>
              <a:t>What</a:t>
            </a:r>
            <a:r>
              <a:rPr kumimoji="0" lang="en-US" altLang="en-US" sz="2000" b="0" i="0" u="none" strike="noStrike" cap="none" normalizeH="0" baseline="0" dirty="0" smtClean="0">
                <a:ln>
                  <a:noFill/>
                </a:ln>
                <a:solidFill>
                  <a:schemeClr val="tx1"/>
                </a:solidFill>
                <a:effectLst/>
                <a:ea typeface="Times New Roman" panose="02020603050405020304" pitchFamily="18" charset="0"/>
              </a:rPr>
              <a:t> scoundrel dares disturb my sleep in this fashion? </a:t>
            </a:r>
            <a:br>
              <a:rPr kumimoji="0" lang="en-US" altLang="en-US" sz="2000" b="0" i="0" u="none" strike="noStrike" cap="none" normalizeH="0" baseline="0" dirty="0" smtClean="0">
                <a:ln>
                  <a:noFill/>
                </a:ln>
                <a:solidFill>
                  <a:schemeClr val="tx1"/>
                </a:solidFill>
                <a:effectLst/>
                <a:ea typeface="Times New Roman" panose="02020603050405020304" pitchFamily="18" charset="0"/>
              </a:rPr>
            </a:br>
            <a:r>
              <a:rPr kumimoji="0" lang="en-US" altLang="en-US" sz="2000" b="0" i="1" u="none" strike="noStrike" cap="none" normalizeH="0" baseline="0" dirty="0" smtClean="0">
                <a:ln>
                  <a:noFill/>
                </a:ln>
                <a:solidFill>
                  <a:schemeClr val="tx1"/>
                </a:solidFill>
                <a:effectLst/>
                <a:ea typeface="Times New Roman" panose="02020603050405020304" pitchFamily="18" charset="0"/>
              </a:rPr>
              <a:t>Whose</a:t>
            </a:r>
            <a:r>
              <a:rPr kumimoji="0" lang="en-US" altLang="en-US" sz="2000" b="0" i="0" u="none" strike="noStrike" cap="none" normalizeH="0" baseline="0" dirty="0" smtClean="0">
                <a:ln>
                  <a:noFill/>
                </a:ln>
                <a:solidFill>
                  <a:schemeClr val="tx1"/>
                </a:solidFill>
                <a:effectLst/>
                <a:ea typeface="Times New Roman" panose="02020603050405020304" pitchFamily="18" charset="0"/>
              </a:rPr>
              <a:t> coat is this?</a:t>
            </a:r>
            <a:endParaRPr kumimoji="0" lang="en-US" altLang="en-US" sz="3200" b="0" i="0" u="none" strike="noStrike" cap="none" normalizeH="0" baseline="0" dirty="0" smtClean="0">
              <a:ln>
                <a:noFill/>
              </a:ln>
              <a:solidFill>
                <a:schemeClr val="tx1"/>
              </a:solidFill>
              <a:effectLst/>
            </a:endParaRPr>
          </a:p>
        </p:txBody>
      </p:sp>
    </p:spTree>
    <p:extLst>
      <p:ext uri="{BB962C8B-B14F-4D97-AF65-F5344CB8AC3E}">
        <p14:creationId xmlns:p14="http://schemas.microsoft.com/office/powerpoint/2010/main" val="190484283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14745" y="228600"/>
            <a:ext cx="2528455" cy="720847"/>
          </a:xfrm>
          <a:prstGeom prst="rect">
            <a:avLst/>
          </a:prstGeom>
        </p:spPr>
      </p:pic>
      <p:pic>
        <p:nvPicPr>
          <p:cNvPr id="4" name="Picture 2" descr="https://tinieisa.files.wordpress.com/2012/12/514_400x400_nopeel.jpg?w=300&amp;h=300"/>
          <p:cNvPicPr>
            <a:picLocks noChangeAspect="1" noChangeArrowheads="1"/>
          </p:cNvPicPr>
          <p:nvPr/>
        </p:nvPicPr>
        <p:blipFill rotWithShape="1">
          <a:blip r:embed="rId4">
            <a:extLst>
              <a:ext uri="{28A0092B-C50C-407E-A947-70E740481C1C}">
                <a14:useLocalDpi xmlns:a14="http://schemas.microsoft.com/office/drawing/2010/main" val="0"/>
              </a:ext>
            </a:extLst>
          </a:blip>
          <a:srcRect l="12626" t="2815" r="12833" b="79115"/>
          <a:stretch/>
        </p:blipFill>
        <p:spPr bwMode="auto">
          <a:xfrm>
            <a:off x="8853543" y="666974"/>
            <a:ext cx="2130015" cy="51636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 1"/>
          <p:cNvGraphicFramePr>
            <a:graphicFrameLocks noGrp="1"/>
          </p:cNvGraphicFramePr>
          <p:nvPr>
            <p:extLst>
              <p:ext uri="{D42A27DB-BD31-4B8C-83A1-F6EECF244321}">
                <p14:modId xmlns:p14="http://schemas.microsoft.com/office/powerpoint/2010/main" val="1076036802"/>
              </p:ext>
            </p:extLst>
          </p:nvPr>
        </p:nvGraphicFramePr>
        <p:xfrm>
          <a:off x="1096963" y="3712690"/>
          <a:ext cx="9015225" cy="326136"/>
        </p:xfrm>
        <a:graphic>
          <a:graphicData uri="http://schemas.openxmlformats.org/drawingml/2006/table">
            <a:tbl>
              <a:tblPr firstRow="1" firstCol="1" bandRow="1">
                <a:tableStyleId>{5C22544A-7EE6-4342-B048-85BDC9FD1C3A}</a:tableStyleId>
              </a:tblPr>
              <a:tblGrid>
                <a:gridCol w="3005075"/>
                <a:gridCol w="1954516"/>
                <a:gridCol w="4055634"/>
              </a:tblGrid>
              <a:tr h="0">
                <a:tc>
                  <a:txBody>
                    <a:bodyPr/>
                    <a:lstStyle/>
                    <a:p>
                      <a:pPr marL="0" marR="0">
                        <a:lnSpc>
                          <a:spcPct val="107000"/>
                        </a:lnSpc>
                        <a:spcBef>
                          <a:spcPts val="0"/>
                        </a:spcBef>
                        <a:spcAft>
                          <a:spcPts val="800"/>
                        </a:spcAft>
                      </a:pPr>
                      <a:r>
                        <a:rPr lang="en-US" sz="2000" dirty="0">
                          <a:solidFill>
                            <a:schemeClr val="tx1"/>
                          </a:solidFill>
                          <a:effectLst/>
                        </a:rPr>
                        <a:t>Examples:</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dirty="0">
                          <a:solidFill>
                            <a:schemeClr val="tx1"/>
                          </a:solidFill>
                          <a:effectLst/>
                        </a:rPr>
                        <a:t>their, my, your, his, her, its, our, your</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bl>
          </a:graphicData>
        </a:graphic>
      </p:graphicFrame>
      <p:sp>
        <p:nvSpPr>
          <p:cNvPr id="3" name="Rectangle 1"/>
          <p:cNvSpPr>
            <a:spLocks noChangeArrowheads="1"/>
          </p:cNvSpPr>
          <p:nvPr/>
        </p:nvSpPr>
        <p:spPr bwMode="auto">
          <a:xfrm>
            <a:off x="1096963" y="2533803"/>
            <a:ext cx="10147685" cy="2923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smtClean="0">
                <a:ln>
                  <a:noFill/>
                </a:ln>
                <a:solidFill>
                  <a:schemeClr val="tx1"/>
                </a:solidFill>
                <a:effectLst/>
                <a:ea typeface="Times New Roman" panose="02020603050405020304" pitchFamily="18" charset="0"/>
              </a:rPr>
              <a:t>Possessive adjective pronouns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1"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chemeClr val="tx1"/>
                </a:solidFill>
                <a:effectLst/>
                <a:ea typeface="Times New Roman" panose="02020603050405020304" pitchFamily="18" charset="0"/>
              </a:rPr>
              <a:t>These adjectives affect the meaning of the noun that follows.</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2000" dirty="0">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2000" dirty="0">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chemeClr val="tx1"/>
                </a:solidFill>
                <a:effectLst/>
                <a:ea typeface="Times New Roman" panose="02020603050405020304" pitchFamily="18" charset="0"/>
              </a:rPr>
              <a:t>He laid </a:t>
            </a:r>
            <a:r>
              <a:rPr kumimoji="0" lang="en-US" altLang="en-US" sz="2000" b="0" i="1" u="none" strike="noStrike" cap="none" normalizeH="0" baseline="0" dirty="0" smtClean="0">
                <a:ln>
                  <a:noFill/>
                </a:ln>
                <a:solidFill>
                  <a:schemeClr val="tx1"/>
                </a:solidFill>
                <a:effectLst/>
                <a:ea typeface="Times New Roman" panose="02020603050405020304" pitchFamily="18" charset="0"/>
              </a:rPr>
              <a:t>his</a:t>
            </a:r>
            <a:r>
              <a:rPr kumimoji="0" lang="en-US" altLang="en-US" sz="2000" b="0" i="0" u="none" strike="noStrike" cap="none" normalizeH="0" baseline="0" dirty="0" smtClean="0">
                <a:ln>
                  <a:noFill/>
                </a:ln>
                <a:solidFill>
                  <a:schemeClr val="tx1"/>
                </a:solidFill>
                <a:effectLst/>
                <a:ea typeface="Times New Roman" panose="02020603050405020304" pitchFamily="18" charset="0"/>
              </a:rPr>
              <a:t> jacket neatly over the back of the chair. </a:t>
            </a:r>
            <a:br>
              <a:rPr kumimoji="0" lang="en-US" altLang="en-US" sz="2000" b="0" i="0" u="none" strike="noStrike" cap="none" normalizeH="0" baseline="0" dirty="0" smtClean="0">
                <a:ln>
                  <a:noFill/>
                </a:ln>
                <a:solidFill>
                  <a:schemeClr val="tx1"/>
                </a:solidFill>
                <a:effectLst/>
                <a:ea typeface="Times New Roman" panose="02020603050405020304" pitchFamily="18" charset="0"/>
              </a:rPr>
            </a:br>
            <a:r>
              <a:rPr kumimoji="0" lang="en-US" altLang="en-US" sz="2000" b="0" i="0" u="none" strike="noStrike" cap="none" normalizeH="0" baseline="0" dirty="0" smtClean="0">
                <a:ln>
                  <a:noFill/>
                </a:ln>
                <a:solidFill>
                  <a:schemeClr val="tx1"/>
                </a:solidFill>
                <a:effectLst/>
                <a:ea typeface="Times New Roman" panose="02020603050405020304" pitchFamily="18" charset="0"/>
              </a:rPr>
              <a:t>Traditional economic theories assume that people save or borrow so as to spread </a:t>
            </a:r>
            <a:r>
              <a:rPr kumimoji="0" lang="en-US" altLang="en-US" sz="2000" b="0" i="1" u="none" strike="noStrike" cap="none" normalizeH="0" baseline="0" dirty="0" smtClean="0">
                <a:ln>
                  <a:noFill/>
                </a:ln>
                <a:solidFill>
                  <a:schemeClr val="tx1"/>
                </a:solidFill>
                <a:effectLst/>
                <a:ea typeface="Times New Roman" panose="02020603050405020304" pitchFamily="18" charset="0"/>
              </a:rPr>
              <a:t>their</a:t>
            </a:r>
            <a:r>
              <a:rPr kumimoji="0" lang="en-US" altLang="en-US" sz="2000" b="0" i="0" u="none" strike="noStrike" cap="none" normalizeH="0" baseline="0" dirty="0" smtClean="0">
                <a:ln>
                  <a:noFill/>
                </a:ln>
                <a:solidFill>
                  <a:schemeClr val="tx1"/>
                </a:solidFill>
                <a:effectLst/>
                <a:ea typeface="Times New Roman" panose="02020603050405020304" pitchFamily="18" charset="0"/>
              </a:rPr>
              <a:t> income over </a:t>
            </a:r>
            <a:r>
              <a:rPr kumimoji="0" lang="en-US" altLang="en-US" sz="2000" b="0" i="1" u="none" strike="noStrike" cap="none" normalizeH="0" baseline="0" dirty="0" smtClean="0">
                <a:ln>
                  <a:noFill/>
                </a:ln>
                <a:solidFill>
                  <a:schemeClr val="tx1"/>
                </a:solidFill>
                <a:effectLst/>
                <a:ea typeface="Times New Roman" panose="02020603050405020304" pitchFamily="18" charset="0"/>
              </a:rPr>
              <a:t>their</a:t>
            </a:r>
            <a:r>
              <a:rPr kumimoji="0" lang="en-US" altLang="en-US" sz="2000" b="0" i="0" u="none" strike="noStrike" cap="none" normalizeH="0" baseline="0" dirty="0" smtClean="0">
                <a:ln>
                  <a:noFill/>
                </a:ln>
                <a:solidFill>
                  <a:schemeClr val="tx1"/>
                </a:solidFill>
                <a:effectLst/>
                <a:ea typeface="Times New Roman" panose="02020603050405020304" pitchFamily="18" charset="0"/>
              </a:rPr>
              <a:t> lifetime.</a:t>
            </a:r>
            <a:endParaRPr kumimoji="0" lang="en-US" altLang="en-US" sz="3200" b="0" i="0" u="none" strike="noStrike" cap="none" normalizeH="0" baseline="0" dirty="0" smtClean="0">
              <a:ln>
                <a:noFill/>
              </a:ln>
              <a:solidFill>
                <a:schemeClr val="tx1"/>
              </a:solidFill>
              <a:effectLst/>
            </a:endParaRPr>
          </a:p>
        </p:txBody>
      </p:sp>
    </p:spTree>
    <p:extLst>
      <p:ext uri="{BB962C8B-B14F-4D97-AF65-F5344CB8AC3E}">
        <p14:creationId xmlns:p14="http://schemas.microsoft.com/office/powerpoint/2010/main" val="206673603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14745" y="228600"/>
            <a:ext cx="2528455" cy="720847"/>
          </a:xfrm>
          <a:prstGeom prst="rect">
            <a:avLst/>
          </a:prstGeom>
        </p:spPr>
      </p:pic>
      <p:pic>
        <p:nvPicPr>
          <p:cNvPr id="4" name="Picture 2" descr="https://tinieisa.files.wordpress.com/2012/12/514_400x400_nopeel.jpg?w=300&amp;h=300"/>
          <p:cNvPicPr>
            <a:picLocks noChangeAspect="1" noChangeArrowheads="1"/>
          </p:cNvPicPr>
          <p:nvPr/>
        </p:nvPicPr>
        <p:blipFill rotWithShape="1">
          <a:blip r:embed="rId4">
            <a:extLst>
              <a:ext uri="{28A0092B-C50C-407E-A947-70E740481C1C}">
                <a14:useLocalDpi xmlns:a14="http://schemas.microsoft.com/office/drawing/2010/main" val="0"/>
              </a:ext>
            </a:extLst>
          </a:blip>
          <a:srcRect l="12626" t="2815" r="12833" b="79115"/>
          <a:stretch/>
        </p:blipFill>
        <p:spPr bwMode="auto">
          <a:xfrm>
            <a:off x="8853543" y="666974"/>
            <a:ext cx="2130015" cy="51636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 1"/>
          <p:cNvGraphicFramePr>
            <a:graphicFrameLocks noGrp="1"/>
          </p:cNvGraphicFramePr>
          <p:nvPr>
            <p:extLst>
              <p:ext uri="{D42A27DB-BD31-4B8C-83A1-F6EECF244321}">
                <p14:modId xmlns:p14="http://schemas.microsoft.com/office/powerpoint/2010/main" val="3215493943"/>
              </p:ext>
            </p:extLst>
          </p:nvPr>
        </p:nvGraphicFramePr>
        <p:xfrm>
          <a:off x="1096963" y="3294614"/>
          <a:ext cx="10058400" cy="326136"/>
        </p:xfrm>
        <a:graphic>
          <a:graphicData uri="http://schemas.openxmlformats.org/drawingml/2006/table">
            <a:tbl>
              <a:tblPr firstRow="1" firstCol="1" bandRow="1">
                <a:tableStyleId>{5C22544A-7EE6-4342-B048-85BDC9FD1C3A}</a:tableStyleId>
              </a:tblPr>
              <a:tblGrid>
                <a:gridCol w="3352800"/>
                <a:gridCol w="1682096"/>
                <a:gridCol w="5023504"/>
              </a:tblGrid>
              <a:tr h="0">
                <a:tc>
                  <a:txBody>
                    <a:bodyPr/>
                    <a:lstStyle/>
                    <a:p>
                      <a:pPr marL="0" marR="0">
                        <a:lnSpc>
                          <a:spcPct val="107000"/>
                        </a:lnSpc>
                        <a:spcBef>
                          <a:spcPts val="0"/>
                        </a:spcBef>
                        <a:spcAft>
                          <a:spcPts val="800"/>
                        </a:spcAft>
                      </a:pPr>
                      <a:r>
                        <a:rPr lang="en-US" sz="2000" dirty="0">
                          <a:solidFill>
                            <a:schemeClr val="tx1"/>
                          </a:solidFill>
                          <a:effectLst/>
                        </a:rPr>
                        <a:t>Examples:</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dirty="0">
                          <a:solidFill>
                            <a:schemeClr val="tx1"/>
                          </a:solidFill>
                          <a:effectLst/>
                        </a:rPr>
                        <a:t>    </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dirty="0">
                          <a:solidFill>
                            <a:schemeClr val="tx1"/>
                          </a:solidFill>
                          <a:effectLst/>
                        </a:rPr>
                        <a:t>the University’s, Peter’s, New York’s, etc.</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bl>
          </a:graphicData>
        </a:graphic>
      </p:graphicFrame>
      <p:sp>
        <p:nvSpPr>
          <p:cNvPr id="3" name="Rectangle 1"/>
          <p:cNvSpPr>
            <a:spLocks noChangeArrowheads="1"/>
          </p:cNvSpPr>
          <p:nvPr/>
        </p:nvSpPr>
        <p:spPr bwMode="auto">
          <a:xfrm>
            <a:off x="1096963" y="2533804"/>
            <a:ext cx="9445919" cy="2923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5720" rIns="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smtClean="0">
                <a:ln>
                  <a:noFill/>
                </a:ln>
                <a:solidFill>
                  <a:schemeClr val="tx1"/>
                </a:solidFill>
                <a:effectLst/>
                <a:ea typeface="Times New Roman" panose="02020603050405020304" pitchFamily="18" charset="0"/>
              </a:rPr>
              <a:t>Possessive nouns</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2000" b="1" dirty="0">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1"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2000" b="1" dirty="0">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1"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1"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chemeClr val="tx1"/>
                </a:solidFill>
                <a:effectLst/>
                <a:ea typeface="Times New Roman" panose="02020603050405020304" pitchFamily="18" charset="0"/>
              </a:rPr>
              <a:t>The </a:t>
            </a:r>
            <a:r>
              <a:rPr kumimoji="0" lang="en-US" altLang="en-US" sz="2000" b="0" i="1" u="none" strike="noStrike" cap="none" normalizeH="0" baseline="0" dirty="0" smtClean="0">
                <a:ln>
                  <a:noFill/>
                </a:ln>
                <a:solidFill>
                  <a:schemeClr val="tx1"/>
                </a:solidFill>
                <a:effectLst/>
                <a:ea typeface="Times New Roman" panose="02020603050405020304" pitchFamily="18" charset="0"/>
              </a:rPr>
              <a:t>University’s</a:t>
            </a:r>
            <a:r>
              <a:rPr kumimoji="0" lang="en-US" altLang="en-US" sz="2000" b="0" i="0" u="none" strike="noStrike" cap="none" normalizeH="0" baseline="0" dirty="0" smtClean="0">
                <a:ln>
                  <a:noFill/>
                </a:ln>
                <a:solidFill>
                  <a:schemeClr val="tx1"/>
                </a:solidFill>
                <a:effectLst/>
                <a:ea typeface="Times New Roman" panose="02020603050405020304" pitchFamily="18" charset="0"/>
              </a:rPr>
              <a:t> Educational Services department organizes on-site </a:t>
            </a:r>
            <a:r>
              <a:rPr kumimoji="0" lang="en-US" altLang="en-US" sz="2000" b="0" i="0" u="none" strike="noStrike" cap="none" normalizeH="0" baseline="0" dirty="0" err="1" smtClean="0">
                <a:ln>
                  <a:noFill/>
                </a:ln>
                <a:solidFill>
                  <a:schemeClr val="tx1"/>
                </a:solidFill>
                <a:effectLst/>
                <a:ea typeface="Times New Roman" panose="02020603050405020304" pitchFamily="18" charset="0"/>
              </a:rPr>
              <a:t>programmes</a:t>
            </a:r>
            <a:r>
              <a:rPr kumimoji="0" lang="en-US" altLang="en-US" sz="2000" b="0" i="0" u="none" strike="noStrike" cap="none" normalizeH="0" baseline="0" dirty="0" smtClean="0">
                <a:ln>
                  <a:noFill/>
                </a:ln>
                <a:solidFill>
                  <a:schemeClr val="tx1"/>
                </a:solidFill>
                <a:effectLst/>
                <a:ea typeface="Times New Roman" panose="02020603050405020304" pitchFamily="18" charset="0"/>
              </a:rPr>
              <a:t>. </a:t>
            </a:r>
            <a:br>
              <a:rPr kumimoji="0" lang="en-US" altLang="en-US" sz="2000" b="0" i="0" u="none" strike="noStrike" cap="none" normalizeH="0" baseline="0" dirty="0" smtClean="0">
                <a:ln>
                  <a:noFill/>
                </a:ln>
                <a:solidFill>
                  <a:schemeClr val="tx1"/>
                </a:solidFill>
                <a:effectLst/>
                <a:ea typeface="Times New Roman" panose="02020603050405020304" pitchFamily="18" charset="0"/>
              </a:rPr>
            </a:br>
            <a:r>
              <a:rPr kumimoji="0" lang="en-US" altLang="en-US" sz="2000" b="0" i="0" u="none" strike="noStrike" cap="none" normalizeH="0" baseline="0" dirty="0" smtClean="0">
                <a:ln>
                  <a:noFill/>
                </a:ln>
                <a:solidFill>
                  <a:schemeClr val="tx1"/>
                </a:solidFill>
                <a:effectLst/>
                <a:ea typeface="Times New Roman" panose="02020603050405020304" pitchFamily="18" charset="0"/>
              </a:rPr>
              <a:t>Have you seen </a:t>
            </a:r>
            <a:r>
              <a:rPr kumimoji="0" lang="en-US" altLang="en-US" sz="2000" b="0" i="1" u="none" strike="noStrike" cap="none" normalizeH="0" baseline="0" dirty="0" smtClean="0">
                <a:ln>
                  <a:noFill/>
                </a:ln>
                <a:solidFill>
                  <a:schemeClr val="tx1"/>
                </a:solidFill>
                <a:effectLst/>
                <a:ea typeface="Times New Roman" panose="02020603050405020304" pitchFamily="18" charset="0"/>
              </a:rPr>
              <a:t>Adam’s</a:t>
            </a:r>
            <a:r>
              <a:rPr kumimoji="0" lang="en-US" altLang="en-US" sz="2000" b="0" i="0" u="none" strike="noStrike" cap="none" normalizeH="0" baseline="0" dirty="0" smtClean="0">
                <a:ln>
                  <a:noFill/>
                </a:ln>
                <a:solidFill>
                  <a:schemeClr val="tx1"/>
                </a:solidFill>
                <a:effectLst/>
                <a:ea typeface="Times New Roman" panose="02020603050405020304" pitchFamily="18" charset="0"/>
              </a:rPr>
              <a:t> new car?</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chemeClr val="tx1"/>
                </a:solidFill>
                <a:effectLst/>
                <a:ea typeface="Times New Roman" panose="02020603050405020304" pitchFamily="18" charset="0"/>
              </a:rPr>
              <a:t>The possessive noun modifies or adds to the reader’s understanding of the following noun.</a:t>
            </a:r>
            <a:endParaRPr kumimoji="0" lang="en-US" altLang="en-US" sz="3200" b="0" i="0" u="none" strike="noStrike" cap="none" normalizeH="0" baseline="0" dirty="0" smtClean="0">
              <a:ln>
                <a:noFill/>
              </a:ln>
              <a:solidFill>
                <a:schemeClr val="tx1"/>
              </a:solidFill>
              <a:effectLst/>
            </a:endParaRPr>
          </a:p>
        </p:txBody>
      </p:sp>
    </p:spTree>
    <p:extLst>
      <p:ext uri="{BB962C8B-B14F-4D97-AF65-F5344CB8AC3E}">
        <p14:creationId xmlns:p14="http://schemas.microsoft.com/office/powerpoint/2010/main" val="276802370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14745" y="228600"/>
            <a:ext cx="2528455" cy="720847"/>
          </a:xfrm>
          <a:prstGeom prst="rect">
            <a:avLst/>
          </a:prstGeom>
        </p:spPr>
      </p:pic>
      <p:pic>
        <p:nvPicPr>
          <p:cNvPr id="4" name="Picture 2" descr="https://tinieisa.files.wordpress.com/2012/12/514_400x400_nopeel.jpg?w=300&amp;h=300"/>
          <p:cNvPicPr>
            <a:picLocks noChangeAspect="1" noChangeArrowheads="1"/>
          </p:cNvPicPr>
          <p:nvPr/>
        </p:nvPicPr>
        <p:blipFill rotWithShape="1">
          <a:blip r:embed="rId4">
            <a:extLst>
              <a:ext uri="{28A0092B-C50C-407E-A947-70E740481C1C}">
                <a14:useLocalDpi xmlns:a14="http://schemas.microsoft.com/office/drawing/2010/main" val="0"/>
              </a:ext>
            </a:extLst>
          </a:blip>
          <a:srcRect l="12626" t="2815" r="12833" b="79115"/>
          <a:stretch/>
        </p:blipFill>
        <p:spPr bwMode="auto">
          <a:xfrm>
            <a:off x="8853543" y="666974"/>
            <a:ext cx="2130015" cy="516367"/>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062681" y="2635760"/>
            <a:ext cx="10206681" cy="2677656"/>
          </a:xfrm>
          <a:prstGeom prst="rect">
            <a:avLst/>
          </a:prstGeom>
        </p:spPr>
        <p:txBody>
          <a:bodyPr wrap="square">
            <a:spAutoFit/>
          </a:bodyPr>
          <a:lstStyle/>
          <a:p>
            <a:r>
              <a:rPr lang="en-US" sz="2400" b="1" dirty="0" smtClean="0">
                <a:ea typeface="Times New Roman" panose="02020603050405020304" pitchFamily="18" charset="0"/>
              </a:rPr>
              <a:t>Articles</a:t>
            </a:r>
          </a:p>
          <a:p>
            <a:endParaRPr lang="en-US" sz="2400" b="1" dirty="0">
              <a:ea typeface="Times New Roman" panose="02020603050405020304" pitchFamily="18" charset="0"/>
            </a:endParaRPr>
          </a:p>
          <a:p>
            <a:r>
              <a:rPr lang="en-US" sz="2000" i="1" dirty="0">
                <a:ea typeface="Times New Roman" panose="02020603050405020304" pitchFamily="18" charset="0"/>
              </a:rPr>
              <a:t>A</a:t>
            </a:r>
            <a:r>
              <a:rPr lang="en-US" sz="2000" dirty="0">
                <a:ea typeface="Times New Roman" panose="02020603050405020304" pitchFamily="18" charset="0"/>
              </a:rPr>
              <a:t>, </a:t>
            </a:r>
            <a:r>
              <a:rPr lang="en-US" sz="2000" i="1" dirty="0">
                <a:ea typeface="Times New Roman" panose="02020603050405020304" pitchFamily="18" charset="0"/>
              </a:rPr>
              <a:t>an</a:t>
            </a:r>
            <a:r>
              <a:rPr lang="en-US" sz="2000" dirty="0">
                <a:ea typeface="Times New Roman" panose="02020603050405020304" pitchFamily="18" charset="0"/>
              </a:rPr>
              <a:t>, and </a:t>
            </a:r>
            <a:r>
              <a:rPr lang="en-US" sz="2000" i="1" dirty="0">
                <a:ea typeface="Times New Roman" panose="02020603050405020304" pitchFamily="18" charset="0"/>
              </a:rPr>
              <a:t>the</a:t>
            </a:r>
            <a:r>
              <a:rPr lang="en-US" sz="2000" dirty="0">
                <a:ea typeface="Times New Roman" panose="02020603050405020304" pitchFamily="18" charset="0"/>
              </a:rPr>
              <a:t> can also be considered adjectives because they affect the reader’s understanding of the noun that follows.</a:t>
            </a:r>
          </a:p>
          <a:p>
            <a:r>
              <a:rPr lang="en-US" sz="2000" i="1" dirty="0">
                <a:ea typeface="Times New Roman" panose="02020603050405020304" pitchFamily="18" charset="0"/>
              </a:rPr>
              <a:t>A</a:t>
            </a:r>
            <a:r>
              <a:rPr lang="en-US" sz="2000" dirty="0">
                <a:ea typeface="Times New Roman" panose="02020603050405020304" pitchFamily="18" charset="0"/>
              </a:rPr>
              <a:t> girl crossed the road. (The </a:t>
            </a:r>
            <a:r>
              <a:rPr lang="en-US" sz="2000" i="1" dirty="0">
                <a:ea typeface="Times New Roman" panose="02020603050405020304" pitchFamily="18" charset="0"/>
              </a:rPr>
              <a:t>A</a:t>
            </a:r>
            <a:r>
              <a:rPr lang="en-US" sz="2000" dirty="0">
                <a:ea typeface="Times New Roman" panose="02020603050405020304" pitchFamily="18" charset="0"/>
              </a:rPr>
              <a:t> tells the reader that there is only one girl, and also that the girl is unknown to the writer.) </a:t>
            </a:r>
            <a:br>
              <a:rPr lang="en-US" sz="2000" dirty="0">
                <a:ea typeface="Times New Roman" panose="02020603050405020304" pitchFamily="18" charset="0"/>
              </a:rPr>
            </a:br>
            <a:r>
              <a:rPr lang="en-US" sz="2000" i="1" dirty="0">
                <a:ea typeface="Times New Roman" panose="02020603050405020304" pitchFamily="18" charset="0"/>
              </a:rPr>
              <a:t>The</a:t>
            </a:r>
            <a:r>
              <a:rPr lang="en-US" sz="2000" dirty="0">
                <a:ea typeface="Times New Roman" panose="02020603050405020304" pitchFamily="18" charset="0"/>
              </a:rPr>
              <a:t> girl crossed the road. (</a:t>
            </a:r>
            <a:r>
              <a:rPr lang="en-US" sz="2000" i="1" dirty="0">
                <a:ea typeface="Times New Roman" panose="02020603050405020304" pitchFamily="18" charset="0"/>
              </a:rPr>
              <a:t>The</a:t>
            </a:r>
            <a:r>
              <a:rPr lang="en-US" sz="2000" dirty="0">
                <a:ea typeface="Times New Roman" panose="02020603050405020304" pitchFamily="18" charset="0"/>
              </a:rPr>
              <a:t> tells the reader that there is one girl, but she is familiar to the writer.)</a:t>
            </a:r>
            <a:endParaRPr lang="en-US" sz="2000" dirty="0">
              <a:effectLst/>
              <a:ea typeface="Times New Roman" panose="02020603050405020304" pitchFamily="18" charset="0"/>
            </a:endParaRPr>
          </a:p>
        </p:txBody>
      </p:sp>
    </p:spTree>
    <p:extLst>
      <p:ext uri="{BB962C8B-B14F-4D97-AF65-F5344CB8AC3E}">
        <p14:creationId xmlns:p14="http://schemas.microsoft.com/office/powerpoint/2010/main" val="298102287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14745" y="228600"/>
            <a:ext cx="2528455" cy="720847"/>
          </a:xfrm>
          <a:prstGeom prst="rect">
            <a:avLst/>
          </a:prstGeom>
        </p:spPr>
      </p:pic>
      <p:pic>
        <p:nvPicPr>
          <p:cNvPr id="4" name="Picture 2" descr="https://tinieisa.files.wordpress.com/2012/12/514_400x400_nopeel.jpg?w=300&amp;h=300"/>
          <p:cNvPicPr>
            <a:picLocks noChangeAspect="1" noChangeArrowheads="1"/>
          </p:cNvPicPr>
          <p:nvPr/>
        </p:nvPicPr>
        <p:blipFill rotWithShape="1">
          <a:blip r:embed="rId4">
            <a:extLst>
              <a:ext uri="{28A0092B-C50C-407E-A947-70E740481C1C}">
                <a14:useLocalDpi xmlns:a14="http://schemas.microsoft.com/office/drawing/2010/main" val="0"/>
              </a:ext>
            </a:extLst>
          </a:blip>
          <a:srcRect l="12626" t="2815" r="12833" b="79115"/>
          <a:stretch/>
        </p:blipFill>
        <p:spPr bwMode="auto">
          <a:xfrm>
            <a:off x="8853543" y="666974"/>
            <a:ext cx="2130015" cy="51636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 1"/>
          <p:cNvGraphicFramePr>
            <a:graphicFrameLocks noGrp="1"/>
          </p:cNvGraphicFramePr>
          <p:nvPr>
            <p:extLst>
              <p:ext uri="{D42A27DB-BD31-4B8C-83A1-F6EECF244321}">
                <p14:modId xmlns:p14="http://schemas.microsoft.com/office/powerpoint/2010/main" val="1922396468"/>
              </p:ext>
            </p:extLst>
          </p:nvPr>
        </p:nvGraphicFramePr>
        <p:xfrm>
          <a:off x="1478972" y="3298508"/>
          <a:ext cx="7523313" cy="326136"/>
        </p:xfrm>
        <a:graphic>
          <a:graphicData uri="http://schemas.openxmlformats.org/drawingml/2006/table">
            <a:tbl>
              <a:tblPr firstRow="1" firstCol="1" bandRow="1">
                <a:tableStyleId>{5C22544A-7EE6-4342-B048-85BDC9FD1C3A}</a:tableStyleId>
              </a:tblPr>
              <a:tblGrid>
                <a:gridCol w="2507771"/>
                <a:gridCol w="295270"/>
                <a:gridCol w="4720272"/>
              </a:tblGrid>
              <a:tr h="0">
                <a:tc>
                  <a:txBody>
                    <a:bodyPr/>
                    <a:lstStyle/>
                    <a:p>
                      <a:pPr marL="0" marR="0">
                        <a:lnSpc>
                          <a:spcPct val="107000"/>
                        </a:lnSpc>
                        <a:spcBef>
                          <a:spcPts val="0"/>
                        </a:spcBef>
                        <a:spcAft>
                          <a:spcPts val="0"/>
                        </a:spcAft>
                      </a:pPr>
                      <a:r>
                        <a:rPr lang="en-US" sz="2000" dirty="0">
                          <a:solidFill>
                            <a:schemeClr val="tx1"/>
                          </a:solidFill>
                          <a:effectLst/>
                        </a:rPr>
                        <a:t>Examples:</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dirty="0">
                          <a:solidFill>
                            <a:schemeClr val="tx1"/>
                          </a:solidFill>
                          <a:effectLst/>
                        </a:rPr>
                        <a:t>    </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dirty="0">
                          <a:solidFill>
                            <a:schemeClr val="tx1"/>
                          </a:solidFill>
                          <a:effectLst/>
                        </a:rPr>
                        <a:t>Spanish, Moslem, Biblical, Victorian, etc.</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bl>
          </a:graphicData>
        </a:graphic>
      </p:graphicFrame>
      <p:sp>
        <p:nvSpPr>
          <p:cNvPr id="3" name="Rectangle 1"/>
          <p:cNvSpPr>
            <a:spLocks noChangeArrowheads="1"/>
          </p:cNvSpPr>
          <p:nvPr/>
        </p:nvSpPr>
        <p:spPr bwMode="auto">
          <a:xfrm>
            <a:off x="1371283" y="2110890"/>
            <a:ext cx="9692285" cy="2923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ctr" anchorCtr="0" compatLnSpc="1">
            <a:prstTxWarp prst="textNoShape">
              <a:avLst/>
            </a:prstTxWarp>
            <a:spAutoFit/>
          </a:bodyPr>
          <a:lstStyle>
            <a:lvl1pPr eaLnBrk="0" fontAlgn="base" hangingPunct="0">
              <a:spcBef>
                <a:spcPct val="0"/>
              </a:spcBef>
              <a:spcAft>
                <a:spcPct val="0"/>
              </a:spcAft>
              <a:tabLst>
                <a:tab pos="457200" algn="l"/>
              </a:tabLst>
              <a:defRPr>
                <a:solidFill>
                  <a:schemeClr val="tx1"/>
                </a:solidFill>
                <a:latin typeface="Arial" panose="020B0604020202020204" pitchFamily="34" charset="0"/>
              </a:defRPr>
            </a:lvl1pPr>
            <a:lvl2pPr eaLnBrk="0" fontAlgn="base" hangingPunct="0">
              <a:spcBef>
                <a:spcPct val="0"/>
              </a:spcBef>
              <a:spcAft>
                <a:spcPct val="0"/>
              </a:spcAft>
              <a:tabLst>
                <a:tab pos="457200" algn="l"/>
              </a:tabLst>
              <a:defRPr>
                <a:solidFill>
                  <a:schemeClr val="tx1"/>
                </a:solidFill>
                <a:latin typeface="Arial" panose="020B0604020202020204" pitchFamily="34" charset="0"/>
              </a:defRPr>
            </a:lvl2pPr>
            <a:lvl3pPr eaLnBrk="0" fontAlgn="base" hangingPunct="0">
              <a:spcBef>
                <a:spcPct val="0"/>
              </a:spcBef>
              <a:spcAft>
                <a:spcPct val="0"/>
              </a:spcAft>
              <a:tabLst>
                <a:tab pos="457200" algn="l"/>
              </a:tabLst>
              <a:defRPr>
                <a:solidFill>
                  <a:schemeClr val="tx1"/>
                </a:solidFill>
                <a:latin typeface="Arial" panose="020B0604020202020204" pitchFamily="34" charset="0"/>
              </a:defRPr>
            </a:lvl3pPr>
            <a:lvl4pPr eaLnBrk="0" fontAlgn="base" hangingPunct="0">
              <a:spcBef>
                <a:spcPct val="0"/>
              </a:spcBef>
              <a:spcAft>
                <a:spcPct val="0"/>
              </a:spcAft>
              <a:tabLst>
                <a:tab pos="457200" algn="l"/>
              </a:tabLst>
              <a:defRPr>
                <a:solidFill>
                  <a:schemeClr val="tx1"/>
                </a:solidFill>
                <a:latin typeface="Arial" panose="020B0604020202020204" pitchFamily="34" charset="0"/>
              </a:defRPr>
            </a:lvl4pPr>
            <a:lvl5pPr eaLnBrk="0" fontAlgn="base" hangingPunct="0">
              <a:spcBef>
                <a:spcPct val="0"/>
              </a:spcBef>
              <a:spcAft>
                <a:spcPct val="0"/>
              </a:spcAft>
              <a:tabLst>
                <a:tab pos="457200" algn="l"/>
              </a:tabLst>
              <a:defRPr>
                <a:solidFill>
                  <a:schemeClr val="tx1"/>
                </a:solidFill>
                <a:latin typeface="Arial" panose="020B0604020202020204" pitchFamily="34" charset="0"/>
              </a:defRPr>
            </a:lvl5pPr>
            <a:lvl6pPr eaLnBrk="0" fontAlgn="base" hangingPunct="0">
              <a:spcBef>
                <a:spcPct val="0"/>
              </a:spcBef>
              <a:spcAft>
                <a:spcPct val="0"/>
              </a:spcAft>
              <a:tabLst>
                <a:tab pos="457200" algn="l"/>
              </a:tabLst>
              <a:defRPr>
                <a:solidFill>
                  <a:schemeClr val="tx1"/>
                </a:solidFill>
                <a:latin typeface="Arial" panose="020B0604020202020204" pitchFamily="34" charset="0"/>
              </a:defRPr>
            </a:lvl6pPr>
            <a:lvl7pPr eaLnBrk="0" fontAlgn="base" hangingPunct="0">
              <a:spcBef>
                <a:spcPct val="0"/>
              </a:spcBef>
              <a:spcAft>
                <a:spcPct val="0"/>
              </a:spcAft>
              <a:tabLst>
                <a:tab pos="457200" algn="l"/>
              </a:tabLst>
              <a:defRPr>
                <a:solidFill>
                  <a:schemeClr val="tx1"/>
                </a:solidFill>
                <a:latin typeface="Arial" panose="020B0604020202020204" pitchFamily="34" charset="0"/>
              </a:defRPr>
            </a:lvl7pPr>
            <a:lvl8pPr eaLnBrk="0" fontAlgn="base" hangingPunct="0">
              <a:spcBef>
                <a:spcPct val="0"/>
              </a:spcBef>
              <a:spcAft>
                <a:spcPct val="0"/>
              </a:spcAft>
              <a:tabLst>
                <a:tab pos="457200" algn="l"/>
              </a:tabLst>
              <a:defRPr>
                <a:solidFill>
                  <a:schemeClr val="tx1"/>
                </a:solidFill>
                <a:latin typeface="Arial" panose="020B0604020202020204" pitchFamily="34" charset="0"/>
              </a:defRPr>
            </a:lvl8pPr>
            <a:lvl9pPr eaLnBrk="0" fontAlgn="base" hangingPunct="0">
              <a:spcBef>
                <a:spcPct val="0"/>
              </a:spcBef>
              <a:spcAft>
                <a:spcPct val="0"/>
              </a:spcAft>
              <a:tabLst>
                <a:tab pos="45720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altLang="en-US" sz="2400" b="1" i="0" u="none" strike="noStrike" cap="none" normalizeH="0" baseline="0" dirty="0" smtClean="0">
                <a:ln>
                  <a:noFill/>
                </a:ln>
                <a:solidFill>
                  <a:schemeClr val="tx1"/>
                </a:solidFill>
                <a:effectLst/>
                <a:latin typeface="+mn-lt"/>
                <a:ea typeface="Times New Roman" panose="02020603050405020304" pitchFamily="18" charset="0"/>
              </a:rPr>
              <a:t>Proper adjectives</a:t>
            </a: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endParaRPr kumimoji="0" lang="en-US" altLang="en-US" sz="2000" b="1" i="0" u="none" strike="noStrike" cap="none" normalizeH="0" baseline="0" dirty="0" smtClean="0">
              <a:ln>
                <a:noFill/>
              </a:ln>
              <a:solidFill>
                <a:schemeClr val="tx1"/>
              </a:solidFill>
              <a:effectLst/>
              <a:latin typeface="+mn-l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2000" b="0" i="0" u="none" strike="noStrike" cap="none" normalizeH="0" baseline="0" dirty="0" smtClean="0">
                <a:ln>
                  <a:noFill/>
                </a:ln>
                <a:solidFill>
                  <a:schemeClr val="tx1"/>
                </a:solidFill>
                <a:effectLst/>
                <a:latin typeface="+mn-lt"/>
                <a:ea typeface="Calibri" panose="020F0502020204030204" pitchFamily="34" charset="0"/>
                <a:cs typeface="Times New Roman" panose="02020603050405020304" pitchFamily="18" charset="0"/>
              </a:rPr>
              <a:t>adjectives derived from nouns</a:t>
            </a: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kumimoji="0" lang="en-US" altLang="en-US" sz="2000" b="0" i="0" u="none" strike="noStrike" cap="none" normalizeH="0" baseline="0" dirty="0" smtClean="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tabLst>
                <a:tab pos="457200" algn="l"/>
              </a:tabLst>
            </a:pPr>
            <a:endParaRPr kumimoji="0" lang="en-US" altLang="en-US" sz="2000" b="0" i="0" u="none" strike="noStrike" cap="none" normalizeH="0" baseline="0" dirty="0" smtClean="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2000" b="0" i="0" u="none" strike="noStrike" cap="none" normalizeH="0" baseline="0" dirty="0" smtClean="0">
                <a:ln>
                  <a:noFill/>
                </a:ln>
                <a:solidFill>
                  <a:schemeClr val="tx1"/>
                </a:solidFill>
                <a:effectLst/>
                <a:latin typeface="+mn-lt"/>
                <a:ea typeface="Times New Roman" panose="02020603050405020304" pitchFamily="18" charset="0"/>
              </a:rPr>
              <a:t>We were served by a </a:t>
            </a:r>
            <a:r>
              <a:rPr kumimoji="0" lang="en-US" altLang="en-US" sz="2000" b="0" i="1" u="none" strike="noStrike" cap="none" normalizeH="0" baseline="0" dirty="0" smtClean="0">
                <a:ln>
                  <a:noFill/>
                </a:ln>
                <a:solidFill>
                  <a:schemeClr val="tx1"/>
                </a:solidFill>
                <a:effectLst/>
                <a:latin typeface="+mn-lt"/>
                <a:ea typeface="Times New Roman" panose="02020603050405020304" pitchFamily="18" charset="0"/>
              </a:rPr>
              <a:t>Spanish</a:t>
            </a:r>
            <a:r>
              <a:rPr kumimoji="0" lang="en-US" altLang="en-US" sz="2000" b="0" i="0" u="none" strike="noStrike" cap="none" normalizeH="0" baseline="0" dirty="0" smtClean="0">
                <a:ln>
                  <a:noFill/>
                </a:ln>
                <a:solidFill>
                  <a:schemeClr val="tx1"/>
                </a:solidFill>
                <a:effectLst/>
                <a:latin typeface="+mn-lt"/>
                <a:ea typeface="Times New Roman" panose="02020603050405020304" pitchFamily="18" charset="0"/>
              </a:rPr>
              <a:t> waiter who could barely speak English. (</a:t>
            </a:r>
            <a:r>
              <a:rPr kumimoji="0" lang="en-US" altLang="en-US" sz="2000" b="0" i="1" u="none" strike="noStrike" cap="none" normalizeH="0" baseline="0" dirty="0" smtClean="0">
                <a:ln>
                  <a:noFill/>
                </a:ln>
                <a:solidFill>
                  <a:schemeClr val="tx1"/>
                </a:solidFill>
                <a:effectLst/>
                <a:latin typeface="+mn-lt"/>
                <a:ea typeface="Times New Roman" panose="02020603050405020304" pitchFamily="18" charset="0"/>
              </a:rPr>
              <a:t>Spanish</a:t>
            </a:r>
            <a:r>
              <a:rPr kumimoji="0" lang="en-US" altLang="en-US" sz="2000" b="0" i="0" u="none" strike="noStrike" cap="none" normalizeH="0" baseline="0" dirty="0" smtClean="0">
                <a:ln>
                  <a:noFill/>
                </a:ln>
                <a:solidFill>
                  <a:schemeClr val="tx1"/>
                </a:solidFill>
                <a:effectLst/>
                <a:latin typeface="+mn-lt"/>
                <a:ea typeface="Times New Roman" panose="02020603050405020304" pitchFamily="18" charset="0"/>
              </a:rPr>
              <a:t> is a proper adjective used to describe </a:t>
            </a:r>
            <a:r>
              <a:rPr kumimoji="0" lang="en-US" altLang="en-US" sz="2000" b="0" i="1" u="none" strike="noStrike" cap="none" normalizeH="0" baseline="0" dirty="0" smtClean="0">
                <a:ln>
                  <a:noFill/>
                </a:ln>
                <a:solidFill>
                  <a:schemeClr val="tx1"/>
                </a:solidFill>
                <a:effectLst/>
                <a:latin typeface="+mn-lt"/>
                <a:ea typeface="Times New Roman" panose="02020603050405020304" pitchFamily="18" charset="0"/>
              </a:rPr>
              <a:t>waiter</a:t>
            </a:r>
            <a:r>
              <a:rPr kumimoji="0" lang="en-US" altLang="en-US" sz="2000" b="0" i="0" u="none" strike="noStrike" cap="none" normalizeH="0" baseline="0" dirty="0" smtClean="0">
                <a:ln>
                  <a:noFill/>
                </a:ln>
                <a:solidFill>
                  <a:schemeClr val="tx1"/>
                </a:solidFill>
                <a:effectLst/>
                <a:latin typeface="+mn-lt"/>
                <a:ea typeface="Times New Roman" panose="02020603050405020304" pitchFamily="18" charset="0"/>
              </a:rPr>
              <a:t>.) </a:t>
            </a:r>
            <a:br>
              <a:rPr kumimoji="0" lang="en-US" altLang="en-US" sz="2000" b="0" i="0" u="none" strike="noStrike" cap="none" normalizeH="0" baseline="0" dirty="0" smtClean="0">
                <a:ln>
                  <a:noFill/>
                </a:ln>
                <a:solidFill>
                  <a:schemeClr val="tx1"/>
                </a:solidFill>
                <a:effectLst/>
                <a:latin typeface="+mn-lt"/>
                <a:ea typeface="Times New Roman" panose="02020603050405020304" pitchFamily="18" charset="0"/>
              </a:rPr>
            </a:br>
            <a:r>
              <a:rPr kumimoji="0" lang="en-US" altLang="en-US" sz="2000" b="0" i="0" u="none" strike="noStrike" cap="none" normalizeH="0" baseline="0" dirty="0" smtClean="0">
                <a:ln>
                  <a:noFill/>
                </a:ln>
                <a:solidFill>
                  <a:schemeClr val="tx1"/>
                </a:solidFill>
                <a:effectLst/>
                <a:latin typeface="+mn-lt"/>
                <a:ea typeface="Times New Roman" panose="02020603050405020304" pitchFamily="18" charset="0"/>
              </a:rPr>
              <a:t>In the corner of the room stood an old, </a:t>
            </a:r>
            <a:r>
              <a:rPr kumimoji="0" lang="en-US" altLang="en-US" sz="2000" b="0" i="1" u="none" strike="noStrike" cap="none" normalizeH="0" baseline="0" dirty="0" smtClean="0">
                <a:ln>
                  <a:noFill/>
                </a:ln>
                <a:solidFill>
                  <a:schemeClr val="tx1"/>
                </a:solidFill>
                <a:effectLst/>
                <a:latin typeface="+mn-lt"/>
                <a:ea typeface="Times New Roman" panose="02020603050405020304" pitchFamily="18" charset="0"/>
              </a:rPr>
              <a:t>Victorian</a:t>
            </a:r>
            <a:r>
              <a:rPr kumimoji="0" lang="en-US" altLang="en-US" sz="2000" b="0" i="0" u="none" strike="noStrike" cap="none" normalizeH="0" baseline="0" dirty="0" smtClean="0">
                <a:ln>
                  <a:noFill/>
                </a:ln>
                <a:solidFill>
                  <a:schemeClr val="tx1"/>
                </a:solidFill>
                <a:effectLst/>
                <a:latin typeface="+mn-lt"/>
                <a:ea typeface="Times New Roman" panose="02020603050405020304" pitchFamily="18" charset="0"/>
              </a:rPr>
              <a:t> desk. (</a:t>
            </a:r>
            <a:r>
              <a:rPr kumimoji="0" lang="en-US" altLang="en-US" sz="2000" b="0" i="1" u="none" strike="noStrike" cap="none" normalizeH="0" baseline="0" dirty="0" smtClean="0">
                <a:ln>
                  <a:noFill/>
                </a:ln>
                <a:solidFill>
                  <a:schemeClr val="tx1"/>
                </a:solidFill>
                <a:effectLst/>
                <a:latin typeface="+mn-lt"/>
                <a:ea typeface="Times New Roman" panose="02020603050405020304" pitchFamily="18" charset="0"/>
              </a:rPr>
              <a:t>Victorian</a:t>
            </a:r>
            <a:r>
              <a:rPr kumimoji="0" lang="en-US" altLang="en-US" sz="2000" b="0" i="0" u="none" strike="noStrike" cap="none" normalizeH="0" baseline="0" dirty="0" smtClean="0">
                <a:ln>
                  <a:noFill/>
                </a:ln>
                <a:solidFill>
                  <a:schemeClr val="tx1"/>
                </a:solidFill>
                <a:effectLst/>
                <a:latin typeface="+mn-lt"/>
                <a:ea typeface="Times New Roman" panose="02020603050405020304" pitchFamily="18" charset="0"/>
              </a:rPr>
              <a:t> is a proper adjective used to describe </a:t>
            </a:r>
            <a:r>
              <a:rPr kumimoji="0" lang="en-US" altLang="en-US" sz="2000" b="0" i="1" u="none" strike="noStrike" cap="none" normalizeH="0" baseline="0" dirty="0" smtClean="0">
                <a:ln>
                  <a:noFill/>
                </a:ln>
                <a:solidFill>
                  <a:schemeClr val="tx1"/>
                </a:solidFill>
                <a:effectLst/>
                <a:latin typeface="+mn-lt"/>
                <a:ea typeface="Times New Roman" panose="02020603050405020304" pitchFamily="18" charset="0"/>
              </a:rPr>
              <a:t>desk</a:t>
            </a:r>
            <a:r>
              <a:rPr kumimoji="0" lang="en-US" altLang="en-US" sz="2000" b="0" i="0" u="none" strike="noStrike" cap="none" normalizeH="0" baseline="0" dirty="0" smtClean="0">
                <a:ln>
                  <a:noFill/>
                </a:ln>
                <a:solidFill>
                  <a:schemeClr val="tx1"/>
                </a:solidFill>
                <a:effectLst/>
                <a:latin typeface="+mn-lt"/>
                <a:ea typeface="Times New Roman" panose="02020603050405020304" pitchFamily="18" charset="0"/>
              </a:rPr>
              <a:t>.)</a:t>
            </a:r>
            <a:endParaRPr kumimoji="0" lang="en-US" altLang="en-US" sz="2000" b="0" i="0" u="none" strike="noStrike" cap="none" normalizeH="0" baseline="0" dirty="0" smtClean="0">
              <a:ln>
                <a:noFill/>
              </a:ln>
              <a:solidFill>
                <a:schemeClr val="tx1"/>
              </a:solidFill>
              <a:effectLst/>
              <a:latin typeface="+mn-lt"/>
            </a:endParaRPr>
          </a:p>
        </p:txBody>
      </p:sp>
    </p:spTree>
    <p:extLst>
      <p:ext uri="{BB962C8B-B14F-4D97-AF65-F5344CB8AC3E}">
        <p14:creationId xmlns:p14="http://schemas.microsoft.com/office/powerpoint/2010/main" val="3307420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14745" y="228600"/>
            <a:ext cx="2528455" cy="720847"/>
          </a:xfrm>
          <a:prstGeom prst="rect">
            <a:avLst/>
          </a:prstGeom>
        </p:spPr>
      </p:pic>
      <p:sp>
        <p:nvSpPr>
          <p:cNvPr id="2" name="Rectangle 1"/>
          <p:cNvSpPr/>
          <p:nvPr/>
        </p:nvSpPr>
        <p:spPr>
          <a:xfrm>
            <a:off x="753035" y="2664022"/>
            <a:ext cx="10620188" cy="2873800"/>
          </a:xfrm>
          <a:prstGeom prst="rect">
            <a:avLst/>
          </a:prstGeom>
        </p:spPr>
        <p:txBody>
          <a:bodyPr wrap="square">
            <a:spAutoFit/>
          </a:bodyPr>
          <a:lstStyle/>
          <a:p>
            <a:pPr algn="just">
              <a:lnSpc>
                <a:spcPct val="107000"/>
              </a:lnSpc>
              <a:spcAft>
                <a:spcPts val="800"/>
              </a:spcAft>
            </a:pPr>
            <a:r>
              <a:rPr lang="en-US" sz="2400" b="1" dirty="0">
                <a:ea typeface="Times New Roman" panose="02020603050405020304" pitchFamily="18" charset="0"/>
                <a:cs typeface="Times New Roman" panose="02020603050405020304" pitchFamily="18" charset="0"/>
              </a:rPr>
              <a:t>5. ADVERB</a:t>
            </a:r>
            <a:endParaRPr lang="en-US" sz="2400" dirty="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800"/>
              </a:spcAft>
              <a:buSzPts val="1000"/>
              <a:buFont typeface="Symbol" panose="05050102010706020507" pitchFamily="18" charset="2"/>
              <a:buChar char=""/>
              <a:tabLst>
                <a:tab pos="457200" algn="l"/>
              </a:tabLst>
            </a:pPr>
            <a:r>
              <a:rPr lang="en-US" sz="2000" b="1" dirty="0">
                <a:ea typeface="Times New Roman" panose="02020603050405020304" pitchFamily="18" charset="0"/>
                <a:cs typeface="Times New Roman" panose="02020603050405020304" pitchFamily="18" charset="0"/>
              </a:rPr>
              <a:t>An adverb modifies or describes a verb, an adjective, or another adverb.</a:t>
            </a:r>
            <a:endParaRPr lang="en-US" dirty="0">
              <a:ea typeface="Calibri" panose="020F0502020204030204" pitchFamily="34" charset="0"/>
              <a:cs typeface="Times New Roman" panose="02020603050405020304" pitchFamily="18" charset="0"/>
            </a:endParaRPr>
          </a:p>
          <a:p>
            <a:pPr algn="just">
              <a:lnSpc>
                <a:spcPct val="107000"/>
              </a:lnSpc>
              <a:spcAft>
                <a:spcPts val="800"/>
              </a:spcAft>
            </a:pPr>
            <a:r>
              <a:rPr lang="en-US" sz="2000" i="1" dirty="0">
                <a:ea typeface="Times New Roman" panose="02020603050405020304" pitchFamily="18" charset="0"/>
                <a:cs typeface="Times New Roman" panose="02020603050405020304" pitchFamily="18" charset="0"/>
              </a:rPr>
              <a:t>gently... extremely... carefully... well</a:t>
            </a:r>
            <a:endParaRPr lang="en-US" dirty="0">
              <a:ea typeface="Calibri" panose="020F0502020204030204" pitchFamily="34" charset="0"/>
              <a:cs typeface="Times New Roman" panose="02020603050405020304" pitchFamily="18" charset="0"/>
            </a:endParaRPr>
          </a:p>
          <a:p>
            <a:pPr algn="just">
              <a:lnSpc>
                <a:spcPct val="107000"/>
              </a:lnSpc>
              <a:spcAft>
                <a:spcPts val="800"/>
              </a:spcAft>
            </a:pPr>
            <a:r>
              <a:rPr lang="en-US" sz="2000" dirty="0">
                <a:ea typeface="Times New Roman" panose="02020603050405020304" pitchFamily="18" charset="0"/>
                <a:cs typeface="Times New Roman" panose="02020603050405020304" pitchFamily="18" charset="0"/>
              </a:rPr>
              <a:t>An adverb describes or modifies a verb, an adjective, or another adverb, but never a noun. It usually answers the questions of when, where, how, why, under what conditions, or to what degree. Adverbs often end in -</a:t>
            </a:r>
            <a:r>
              <a:rPr lang="en-US" sz="2000" dirty="0" err="1">
                <a:ea typeface="Times New Roman" panose="02020603050405020304" pitchFamily="18" charset="0"/>
                <a:cs typeface="Times New Roman" panose="02020603050405020304" pitchFamily="18" charset="0"/>
              </a:rPr>
              <a:t>ly</a:t>
            </a:r>
            <a:r>
              <a:rPr lang="en-US" sz="2000" dirty="0">
                <a:ea typeface="Times New Roman" panose="02020603050405020304" pitchFamily="18" charset="0"/>
                <a:cs typeface="Times New Roman" panose="02020603050405020304" pitchFamily="18" charset="0"/>
              </a:rPr>
              <a:t>.</a:t>
            </a:r>
            <a:endParaRPr lang="en-US" dirty="0">
              <a:ea typeface="Calibri" panose="020F0502020204030204" pitchFamily="34" charset="0"/>
              <a:cs typeface="Times New Roman" panose="02020603050405020304" pitchFamily="18" charset="0"/>
            </a:endParaRPr>
          </a:p>
          <a:p>
            <a:pPr algn="just">
              <a:lnSpc>
                <a:spcPct val="107000"/>
              </a:lnSpc>
              <a:spcAft>
                <a:spcPts val="800"/>
              </a:spcAft>
            </a:pPr>
            <a:r>
              <a:rPr lang="en-US" sz="2000" i="1" dirty="0">
                <a:ea typeface="Times New Roman" panose="02020603050405020304" pitchFamily="18" charset="0"/>
                <a:cs typeface="Times New Roman" panose="02020603050405020304" pitchFamily="18" charset="0"/>
              </a:rPr>
              <a:t>The young girl brought me a </a:t>
            </a:r>
            <a:r>
              <a:rPr lang="en-US" sz="2000" b="1" i="1" u="sng" dirty="0">
                <a:ea typeface="Times New Roman" panose="02020603050405020304" pitchFamily="18" charset="0"/>
                <a:cs typeface="Times New Roman" panose="02020603050405020304" pitchFamily="18" charset="0"/>
              </a:rPr>
              <a:t>very</a:t>
            </a:r>
            <a:r>
              <a:rPr lang="en-US" sz="2000" i="1" dirty="0">
                <a:ea typeface="Times New Roman" panose="02020603050405020304" pitchFamily="18" charset="0"/>
                <a:cs typeface="Times New Roman" panose="02020603050405020304" pitchFamily="18" charset="0"/>
              </a:rPr>
              <a:t> long letter from the teacher, and </a:t>
            </a:r>
            <a:r>
              <a:rPr lang="en-US" sz="2000" b="1" i="1" u="sng" dirty="0">
                <a:ea typeface="Times New Roman" panose="02020603050405020304" pitchFamily="18" charset="0"/>
                <a:cs typeface="Times New Roman" panose="02020603050405020304" pitchFamily="18" charset="0"/>
              </a:rPr>
              <a:t>then</a:t>
            </a:r>
            <a:r>
              <a:rPr lang="en-US" sz="2000" i="1" dirty="0">
                <a:ea typeface="Times New Roman" panose="02020603050405020304" pitchFamily="18" charset="0"/>
                <a:cs typeface="Times New Roman" panose="02020603050405020304" pitchFamily="18" charset="0"/>
              </a:rPr>
              <a:t> she </a:t>
            </a:r>
            <a:r>
              <a:rPr lang="en-US" sz="2000" b="1" i="1" u="sng" dirty="0">
                <a:ea typeface="Times New Roman" panose="02020603050405020304" pitchFamily="18" charset="0"/>
                <a:cs typeface="Times New Roman" panose="02020603050405020304" pitchFamily="18" charset="0"/>
              </a:rPr>
              <a:t>quickly</a:t>
            </a:r>
            <a:r>
              <a:rPr lang="en-US" sz="2000" i="1" dirty="0">
                <a:ea typeface="Times New Roman" panose="02020603050405020304" pitchFamily="18" charset="0"/>
                <a:cs typeface="Times New Roman" panose="02020603050405020304" pitchFamily="18" charset="0"/>
              </a:rPr>
              <a:t> disappeared. </a:t>
            </a:r>
            <a:endParaRPr lang="en-US" dirty="0">
              <a:effectLst/>
              <a:ea typeface="Calibri" panose="020F0502020204030204" pitchFamily="34" charset="0"/>
              <a:cs typeface="Times New Roman" panose="02020603050405020304" pitchFamily="18" charset="0"/>
            </a:endParaRPr>
          </a:p>
        </p:txBody>
      </p:sp>
      <p:pic>
        <p:nvPicPr>
          <p:cNvPr id="6" name="Picture 2" descr="http://c85c7a.medialib.glogster.com/media/b7/b73ffd2abaefafbf58073115e1a53af0e7d068c3e3d340535f4d22bca9943ee5/adverb-wordle-pn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38883" y="342034"/>
            <a:ext cx="3251200" cy="20830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500874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14745" y="228600"/>
            <a:ext cx="2528455" cy="720847"/>
          </a:xfrm>
          <a:prstGeom prst="rect">
            <a:avLst/>
          </a:prstGeom>
        </p:spPr>
      </p:pic>
      <p:pic>
        <p:nvPicPr>
          <p:cNvPr id="8194" name="Picture 2" descr="http://c85c7a.medialib.glogster.com/media/b7/b73ffd2abaefafbf58073115e1a53af0e7d068c3e3d340535f4d22bca9943ee5/adverb-wordle-pn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38883" y="342034"/>
            <a:ext cx="3251200" cy="208307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524436" y="2024485"/>
            <a:ext cx="10972800" cy="4216539"/>
          </a:xfrm>
          <a:prstGeom prst="rect">
            <a:avLst/>
          </a:prstGeom>
        </p:spPr>
        <p:txBody>
          <a:bodyPr wrap="square">
            <a:spAutoFit/>
          </a:bodyPr>
          <a:lstStyle/>
          <a:p>
            <a:r>
              <a:rPr lang="en-US" sz="2400" b="1" dirty="0"/>
              <a:t>The different types of adverbs are</a:t>
            </a:r>
            <a:r>
              <a:rPr lang="en-US" sz="2400" b="1" dirty="0" smtClean="0"/>
              <a:t>:</a:t>
            </a:r>
          </a:p>
          <a:p>
            <a:endParaRPr lang="en-US" sz="2000" dirty="0"/>
          </a:p>
          <a:p>
            <a:r>
              <a:rPr lang="en-US" sz="2400" b="1" dirty="0"/>
              <a:t>Adverb of Manner</a:t>
            </a:r>
            <a:r>
              <a:rPr lang="en-US" sz="2000" dirty="0"/>
              <a:t>– this refers to how something happens or how an action is done.</a:t>
            </a:r>
          </a:p>
          <a:p>
            <a:r>
              <a:rPr lang="en-US" sz="2000" dirty="0"/>
              <a:t>Example: Annie </a:t>
            </a:r>
            <a:r>
              <a:rPr lang="en-US" sz="2000" i="1" dirty="0"/>
              <a:t>danced</a:t>
            </a:r>
            <a:r>
              <a:rPr lang="en-US" sz="2000" dirty="0"/>
              <a:t> gracefully.</a:t>
            </a:r>
          </a:p>
          <a:p>
            <a:pPr>
              <a:buFont typeface="Arial" panose="020B0604020202020204" pitchFamily="34" charset="0"/>
              <a:buChar char="•"/>
            </a:pPr>
            <a:r>
              <a:rPr lang="en-US" sz="2000" dirty="0"/>
              <a:t>The word “gracefully” tells how Annie </a:t>
            </a:r>
            <a:r>
              <a:rPr lang="en-US" sz="2000" i="1" dirty="0"/>
              <a:t>danced</a:t>
            </a:r>
            <a:r>
              <a:rPr lang="en-US" sz="2000" dirty="0" smtClean="0"/>
              <a:t>.</a:t>
            </a:r>
          </a:p>
          <a:p>
            <a:endParaRPr lang="en-US" sz="2000" dirty="0" smtClean="0"/>
          </a:p>
          <a:p>
            <a:r>
              <a:rPr lang="en-US" sz="2000" dirty="0" smtClean="0"/>
              <a:t>Answer </a:t>
            </a:r>
            <a:r>
              <a:rPr lang="en-US" sz="2000" dirty="0"/>
              <a:t>the question how?</a:t>
            </a:r>
          </a:p>
          <a:p>
            <a:r>
              <a:rPr lang="en-US" sz="2000" dirty="0"/>
              <a:t>Examples: carefully, courageously, cheerfully, hard, fast, well, etc</a:t>
            </a:r>
            <a:r>
              <a:rPr lang="en-US" sz="2000" dirty="0" smtClean="0"/>
              <a:t>.</a:t>
            </a:r>
          </a:p>
          <a:p>
            <a:endParaRPr lang="en-US" sz="2000" dirty="0"/>
          </a:p>
          <a:p>
            <a:pPr>
              <a:buFont typeface="Arial" panose="020B0604020202020204" pitchFamily="34" charset="0"/>
              <a:buChar char="•"/>
            </a:pPr>
            <a:r>
              <a:rPr lang="en-US" sz="2000" dirty="0" smtClean="0"/>
              <a:t>He </a:t>
            </a:r>
            <a:r>
              <a:rPr lang="en-US" sz="2000" dirty="0"/>
              <a:t>climbed the ladder carefully. </a:t>
            </a:r>
          </a:p>
          <a:p>
            <a:pPr>
              <a:buFont typeface="Arial" panose="020B0604020202020204" pitchFamily="34" charset="0"/>
              <a:buChar char="•"/>
            </a:pPr>
            <a:r>
              <a:rPr lang="en-US" sz="2000" dirty="0"/>
              <a:t>She smiled cheerfully. </a:t>
            </a:r>
          </a:p>
          <a:p>
            <a:pPr>
              <a:buFont typeface="Arial" panose="020B0604020202020204" pitchFamily="34" charset="0"/>
              <a:buChar char="•"/>
            </a:pPr>
            <a:r>
              <a:rPr lang="en-US" sz="2000" dirty="0"/>
              <a:t>You’re looking well these days.</a:t>
            </a:r>
          </a:p>
          <a:p>
            <a:pPr>
              <a:buFont typeface="Arial" panose="020B0604020202020204" pitchFamily="34" charset="0"/>
              <a:buChar char="•"/>
            </a:pPr>
            <a:endParaRPr lang="en-US" sz="2000" dirty="0"/>
          </a:p>
        </p:txBody>
      </p:sp>
    </p:spTree>
    <p:extLst>
      <p:ext uri="{BB962C8B-B14F-4D97-AF65-F5344CB8AC3E}">
        <p14:creationId xmlns:p14="http://schemas.microsoft.com/office/powerpoint/2010/main" val="68542868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14745" y="228600"/>
            <a:ext cx="2528455" cy="720847"/>
          </a:xfrm>
          <a:prstGeom prst="rect">
            <a:avLst/>
          </a:prstGeom>
        </p:spPr>
      </p:pic>
      <p:pic>
        <p:nvPicPr>
          <p:cNvPr id="4" name="Picture 2" descr="http://c85c7a.medialib.glogster.com/media/b7/b73ffd2abaefafbf58073115e1a53af0e7d068c3e3d340535f4d22bca9943ee5/adverb-wordle-pn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38883" y="342034"/>
            <a:ext cx="3251200" cy="208307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439615" y="2742925"/>
            <a:ext cx="11350468" cy="3262432"/>
          </a:xfrm>
          <a:prstGeom prst="rect">
            <a:avLst/>
          </a:prstGeom>
        </p:spPr>
        <p:txBody>
          <a:bodyPr wrap="square">
            <a:spAutoFit/>
          </a:bodyPr>
          <a:lstStyle/>
          <a:p>
            <a:endParaRPr lang="en-US" sz="2400" dirty="0"/>
          </a:p>
          <a:p>
            <a:r>
              <a:rPr lang="en-US" sz="2400" b="1" dirty="0"/>
              <a:t>Adverb of Place</a:t>
            </a:r>
            <a:r>
              <a:rPr lang="en-US" sz="2000" dirty="0"/>
              <a:t>– this tells something about “where” something happens or ”where” something is done.</a:t>
            </a:r>
          </a:p>
          <a:p>
            <a:r>
              <a:rPr lang="en-US" sz="2000" dirty="0"/>
              <a:t>Example:  Of course, I looked everywhere!</a:t>
            </a:r>
          </a:p>
          <a:p>
            <a:pPr>
              <a:buFont typeface="Arial" panose="020B0604020202020204" pitchFamily="34" charset="0"/>
              <a:buChar char="•"/>
            </a:pPr>
            <a:r>
              <a:rPr lang="en-US" sz="2000" dirty="0"/>
              <a:t>The adverb “everywhere” tells where I “looked</a:t>
            </a:r>
            <a:r>
              <a:rPr lang="en-US" sz="2000" dirty="0" smtClean="0"/>
              <a:t>.”</a:t>
            </a:r>
          </a:p>
          <a:p>
            <a:pPr>
              <a:buFont typeface="Arial" panose="020B0604020202020204" pitchFamily="34" charset="0"/>
              <a:buChar char="•"/>
            </a:pPr>
            <a:endParaRPr lang="en-US" sz="2000" dirty="0" smtClean="0"/>
          </a:p>
          <a:p>
            <a:r>
              <a:rPr lang="en-US" sz="2000" dirty="0" smtClean="0"/>
              <a:t>Answer </a:t>
            </a:r>
            <a:r>
              <a:rPr lang="en-US" sz="2000" dirty="0"/>
              <a:t>the question where?</a:t>
            </a:r>
          </a:p>
          <a:p>
            <a:r>
              <a:rPr lang="en-US" sz="2000" dirty="0"/>
              <a:t>Examples: above, across, here, there, before, behind, etc.</a:t>
            </a:r>
          </a:p>
          <a:p>
            <a:pPr>
              <a:buFont typeface="Arial" panose="020B0604020202020204" pitchFamily="34" charset="0"/>
              <a:buChar char="•"/>
            </a:pPr>
            <a:r>
              <a:rPr lang="en-US" sz="2000" dirty="0" smtClean="0"/>
              <a:t>The </a:t>
            </a:r>
            <a:r>
              <a:rPr lang="en-US" sz="2000" dirty="0"/>
              <a:t>sculpture sat next to the fireplace. The painting hung above. (Above is an adverb here modifying hung.) </a:t>
            </a:r>
          </a:p>
          <a:p>
            <a:pPr>
              <a:buFont typeface="Arial" panose="020B0604020202020204" pitchFamily="34" charset="0"/>
              <a:buChar char="•"/>
            </a:pPr>
            <a:r>
              <a:rPr lang="en-US" sz="2000" dirty="0"/>
              <a:t>She sat across the room from me. (Across modifies the verb sat.)</a:t>
            </a:r>
          </a:p>
          <a:p>
            <a:pPr>
              <a:buFont typeface="Arial" panose="020B0604020202020204" pitchFamily="34" charset="0"/>
              <a:buChar char="•"/>
            </a:pPr>
            <a:endParaRPr lang="en-US" dirty="0"/>
          </a:p>
        </p:txBody>
      </p:sp>
    </p:spTree>
    <p:extLst>
      <p:ext uri="{BB962C8B-B14F-4D97-AF65-F5344CB8AC3E}">
        <p14:creationId xmlns:p14="http://schemas.microsoft.com/office/powerpoint/2010/main" val="365345149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14745" y="228600"/>
            <a:ext cx="2528455" cy="720847"/>
          </a:xfrm>
          <a:prstGeom prst="rect">
            <a:avLst/>
          </a:prstGeom>
        </p:spPr>
      </p:pic>
      <p:pic>
        <p:nvPicPr>
          <p:cNvPr id="4" name="Picture 2" descr="http://c85c7a.medialib.glogster.com/media/b7/b73ffd2abaefafbf58073115e1a53af0e7d068c3e3d340535f4d22bca9943ee5/adverb-wordle-pn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38883" y="342034"/>
            <a:ext cx="3251200" cy="208307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949569" y="2690336"/>
            <a:ext cx="10146323" cy="3816429"/>
          </a:xfrm>
          <a:prstGeom prst="rect">
            <a:avLst/>
          </a:prstGeom>
        </p:spPr>
        <p:txBody>
          <a:bodyPr wrap="square">
            <a:spAutoFit/>
          </a:bodyPr>
          <a:lstStyle/>
          <a:p>
            <a:r>
              <a:rPr lang="en-US" sz="2400" b="1" dirty="0"/>
              <a:t>Adverb of Degree</a:t>
            </a:r>
            <a:r>
              <a:rPr lang="en-US" sz="2000" dirty="0"/>
              <a:t>– this states the intensity or the degree to which a specific thing happens or is done.</a:t>
            </a:r>
          </a:p>
          <a:p>
            <a:endParaRPr lang="en-US" sz="2000" dirty="0" smtClean="0"/>
          </a:p>
          <a:p>
            <a:r>
              <a:rPr lang="en-US" sz="2000" dirty="0" smtClean="0"/>
              <a:t>Example</a:t>
            </a:r>
            <a:r>
              <a:rPr lang="en-US" sz="2000" dirty="0"/>
              <a:t>: The child is </a:t>
            </a:r>
            <a:r>
              <a:rPr lang="en-US" sz="2000" i="1" dirty="0"/>
              <a:t>very</a:t>
            </a:r>
            <a:r>
              <a:rPr lang="en-US" sz="2000" dirty="0"/>
              <a:t> talented.</a:t>
            </a:r>
          </a:p>
          <a:p>
            <a:pPr>
              <a:buFont typeface="Arial" panose="020B0604020202020204" pitchFamily="34" charset="0"/>
              <a:buChar char="•"/>
            </a:pPr>
            <a:r>
              <a:rPr lang="en-US" sz="2000" dirty="0"/>
              <a:t>The italicized adverb answers the question, “To what degree is the child talented</a:t>
            </a:r>
            <a:r>
              <a:rPr lang="en-US" sz="2000" dirty="0" smtClean="0"/>
              <a:t>?”</a:t>
            </a:r>
          </a:p>
          <a:p>
            <a:endParaRPr lang="en-US" sz="2000" dirty="0" smtClean="0"/>
          </a:p>
          <a:p>
            <a:r>
              <a:rPr lang="en-US" sz="2000" dirty="0" smtClean="0"/>
              <a:t>Examples</a:t>
            </a:r>
            <a:r>
              <a:rPr lang="en-US" sz="2000" dirty="0"/>
              <a:t>: very, fairly, rather, quite, so, too, hardly, etc.</a:t>
            </a:r>
          </a:p>
          <a:p>
            <a:pPr>
              <a:buFont typeface="Arial" panose="020B0604020202020204" pitchFamily="34" charset="0"/>
              <a:buChar char="•"/>
            </a:pPr>
            <a:r>
              <a:rPr lang="en-US" sz="2000" dirty="0"/>
              <a:t>She walked very slowly towards the cliff’s edge. </a:t>
            </a:r>
          </a:p>
          <a:p>
            <a:pPr>
              <a:buFont typeface="Arial" panose="020B0604020202020204" pitchFamily="34" charset="0"/>
              <a:buChar char="•"/>
            </a:pPr>
            <a:r>
              <a:rPr lang="en-US" sz="2000" dirty="0"/>
              <a:t>He talked so quietly that listening was a strain. </a:t>
            </a:r>
          </a:p>
          <a:p>
            <a:pPr>
              <a:buFont typeface="Arial" panose="020B0604020202020204" pitchFamily="34" charset="0"/>
              <a:buChar char="•"/>
            </a:pPr>
            <a:r>
              <a:rPr lang="en-US" sz="2000" dirty="0"/>
              <a:t>I hardly know what to say. </a:t>
            </a:r>
          </a:p>
          <a:p>
            <a:pPr>
              <a:buFont typeface="Arial" panose="020B0604020202020204" pitchFamily="34" charset="0"/>
              <a:buChar char="•"/>
            </a:pPr>
            <a:r>
              <a:rPr lang="en-US" sz="2000" dirty="0"/>
              <a:t>Kate rather liked Simon’s impish ways.</a:t>
            </a:r>
          </a:p>
          <a:p>
            <a:pPr>
              <a:buFont typeface="Arial" panose="020B0604020202020204" pitchFamily="34" charset="0"/>
              <a:buChar char="•"/>
            </a:pPr>
            <a:endParaRPr lang="en-US" dirty="0"/>
          </a:p>
        </p:txBody>
      </p:sp>
    </p:spTree>
    <p:extLst>
      <p:ext uri="{BB962C8B-B14F-4D97-AF65-F5344CB8AC3E}">
        <p14:creationId xmlns:p14="http://schemas.microsoft.com/office/powerpoint/2010/main" val="183214156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14745" y="228600"/>
            <a:ext cx="2528455" cy="720847"/>
          </a:xfrm>
          <a:prstGeom prst="rect">
            <a:avLst/>
          </a:prstGeom>
        </p:spPr>
      </p:pic>
      <p:pic>
        <p:nvPicPr>
          <p:cNvPr id="4" name="Picture 2" descr="http://c85c7a.medialib.glogster.com/media/b7/b73ffd2abaefafbf58073115e1a53af0e7d068c3e3d340535f4d22bca9943ee5/adverb-wordle-pn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38883" y="342034"/>
            <a:ext cx="3251200" cy="208307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808892" y="2740913"/>
            <a:ext cx="9864970" cy="3508653"/>
          </a:xfrm>
          <a:prstGeom prst="rect">
            <a:avLst/>
          </a:prstGeom>
        </p:spPr>
        <p:txBody>
          <a:bodyPr wrap="square">
            <a:spAutoFit/>
          </a:bodyPr>
          <a:lstStyle/>
          <a:p>
            <a:r>
              <a:rPr lang="en-US" sz="2400" b="1" dirty="0"/>
              <a:t>Adverb of Time</a:t>
            </a:r>
            <a:r>
              <a:rPr lang="en-US" sz="2400" dirty="0"/>
              <a:t>- </a:t>
            </a:r>
            <a:r>
              <a:rPr lang="en-US" sz="2000" dirty="0"/>
              <a:t>this states “when” something happens or “when” it is done.</a:t>
            </a:r>
          </a:p>
          <a:p>
            <a:endParaRPr lang="en-US" sz="2000" dirty="0"/>
          </a:p>
          <a:p>
            <a:r>
              <a:rPr lang="en-US" sz="2000" dirty="0" smtClean="0"/>
              <a:t>Example</a:t>
            </a:r>
            <a:r>
              <a:rPr lang="en-US" sz="2000" dirty="0"/>
              <a:t>: She came </a:t>
            </a:r>
            <a:r>
              <a:rPr lang="en-US" sz="2000" i="1" dirty="0"/>
              <a:t>yesterday</a:t>
            </a:r>
            <a:r>
              <a:rPr lang="en-US" sz="2000" dirty="0"/>
              <a:t>.</a:t>
            </a:r>
          </a:p>
          <a:p>
            <a:pPr>
              <a:buFont typeface="Arial" panose="020B0604020202020204" pitchFamily="34" charset="0"/>
              <a:buChar char="•"/>
            </a:pPr>
            <a:r>
              <a:rPr lang="en-US" sz="2000" dirty="0"/>
              <a:t>The italicized word tells when she “came</a:t>
            </a:r>
            <a:r>
              <a:rPr lang="en-US" sz="2000" dirty="0" smtClean="0"/>
              <a:t>.”</a:t>
            </a:r>
          </a:p>
          <a:p>
            <a:endParaRPr lang="en-US" sz="2000" dirty="0" smtClean="0"/>
          </a:p>
          <a:p>
            <a:r>
              <a:rPr lang="en-US" sz="2000" dirty="0" smtClean="0"/>
              <a:t>answer </a:t>
            </a:r>
            <a:r>
              <a:rPr lang="en-US" sz="2000" dirty="0"/>
              <a:t>the question when?</a:t>
            </a:r>
          </a:p>
          <a:p>
            <a:r>
              <a:rPr lang="en-US" sz="2000" dirty="0" smtClean="0"/>
              <a:t>Examples</a:t>
            </a:r>
            <a:r>
              <a:rPr lang="en-US" sz="2000" dirty="0"/>
              <a:t>: now, soon, yet, still, today, already, afterwards, recently, tomorrow, etc.</a:t>
            </a:r>
          </a:p>
          <a:p>
            <a:pPr>
              <a:buFont typeface="Arial" panose="020B0604020202020204" pitchFamily="34" charset="0"/>
              <a:buChar char="•"/>
            </a:pPr>
            <a:r>
              <a:rPr lang="en-US" sz="2000" dirty="0" smtClean="0"/>
              <a:t>You </a:t>
            </a:r>
            <a:r>
              <a:rPr lang="en-US" sz="2000" dirty="0"/>
              <a:t>can take a break now, if you like. </a:t>
            </a:r>
          </a:p>
          <a:p>
            <a:pPr>
              <a:buFont typeface="Arial" panose="020B0604020202020204" pitchFamily="34" charset="0"/>
              <a:buChar char="•"/>
            </a:pPr>
            <a:r>
              <a:rPr lang="en-US" sz="2000" dirty="0"/>
              <a:t>There were other students still to come. </a:t>
            </a:r>
          </a:p>
          <a:p>
            <a:pPr>
              <a:buFont typeface="Arial" panose="020B0604020202020204" pitchFamily="34" charset="0"/>
              <a:buChar char="•"/>
            </a:pPr>
            <a:r>
              <a:rPr lang="en-US" sz="2000" dirty="0"/>
              <a:t>Not all the registered guests have arrived yet.</a:t>
            </a:r>
          </a:p>
          <a:p>
            <a:pPr>
              <a:buFont typeface="Arial" panose="020B0604020202020204" pitchFamily="34" charset="0"/>
              <a:buChar char="•"/>
            </a:pPr>
            <a:endParaRPr lang="en-US" dirty="0"/>
          </a:p>
        </p:txBody>
      </p:sp>
    </p:spTree>
    <p:extLst>
      <p:ext uri="{BB962C8B-B14F-4D97-AF65-F5344CB8AC3E}">
        <p14:creationId xmlns:p14="http://schemas.microsoft.com/office/powerpoint/2010/main" val="258292571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14745" y="228600"/>
            <a:ext cx="2528455" cy="720847"/>
          </a:xfrm>
          <a:prstGeom prst="rect">
            <a:avLst/>
          </a:prstGeom>
        </p:spPr>
      </p:pic>
      <p:pic>
        <p:nvPicPr>
          <p:cNvPr id="4" name="Picture 2" descr="http://c85c7a.medialib.glogster.com/media/b7/b73ffd2abaefafbf58073115e1a53af0e7d068c3e3d340535f4d22bca9943ee5/adverb-wordle-pn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38883" y="342034"/>
            <a:ext cx="3251200" cy="208307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389185" y="2413338"/>
            <a:ext cx="7754815" cy="2616101"/>
          </a:xfrm>
          <a:prstGeom prst="rect">
            <a:avLst/>
          </a:prstGeom>
        </p:spPr>
        <p:txBody>
          <a:bodyPr wrap="square">
            <a:spAutoFit/>
          </a:bodyPr>
          <a:lstStyle/>
          <a:p>
            <a:r>
              <a:rPr lang="en-US" sz="2400" b="1" dirty="0"/>
              <a:t>Adverb of </a:t>
            </a:r>
            <a:r>
              <a:rPr lang="en-US" sz="2400" b="1" dirty="0" smtClean="0"/>
              <a:t>Frequency</a:t>
            </a:r>
            <a:endParaRPr lang="en-US" sz="2800" b="1" dirty="0"/>
          </a:p>
          <a:p>
            <a:endParaRPr lang="en-US" sz="2000" dirty="0" smtClean="0"/>
          </a:p>
          <a:p>
            <a:r>
              <a:rPr lang="en-US" sz="2000" dirty="0" smtClean="0"/>
              <a:t>Answer </a:t>
            </a:r>
            <a:r>
              <a:rPr lang="en-US" sz="2000" dirty="0"/>
              <a:t>the question how often?</a:t>
            </a:r>
          </a:p>
          <a:p>
            <a:r>
              <a:rPr lang="en-US" sz="2000" dirty="0"/>
              <a:t>Examples: twice, often, seldom, rarely, hardly ever, sometimes, etc.</a:t>
            </a:r>
          </a:p>
          <a:p>
            <a:endParaRPr lang="en-US" sz="2000" dirty="0" smtClean="0"/>
          </a:p>
          <a:p>
            <a:r>
              <a:rPr lang="en-US" sz="2000" dirty="0" smtClean="0"/>
              <a:t>•</a:t>
            </a:r>
            <a:r>
              <a:rPr lang="en-US" sz="2000" dirty="0"/>
              <a:t>Rarely had he been so moved by a performance. </a:t>
            </a:r>
          </a:p>
          <a:p>
            <a:r>
              <a:rPr lang="en-US" sz="2000" dirty="0"/>
              <a:t>She often despaired of the human race. </a:t>
            </a:r>
          </a:p>
          <a:p>
            <a:r>
              <a:rPr lang="en-US" sz="2000" dirty="0"/>
              <a:t>We hardly ever eat out.</a:t>
            </a:r>
          </a:p>
        </p:txBody>
      </p:sp>
    </p:spTree>
    <p:extLst>
      <p:ext uri="{BB962C8B-B14F-4D97-AF65-F5344CB8AC3E}">
        <p14:creationId xmlns:p14="http://schemas.microsoft.com/office/powerpoint/2010/main" val="203450185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14745" y="228600"/>
            <a:ext cx="2528455" cy="720847"/>
          </a:xfrm>
          <a:prstGeom prst="rect">
            <a:avLst/>
          </a:prstGeom>
        </p:spPr>
      </p:pic>
      <p:pic>
        <p:nvPicPr>
          <p:cNvPr id="4" name="Picture 2" descr="http://c85c7a.medialib.glogster.com/media/b7/b73ffd2abaefafbf58073115e1a53af0e7d068c3e3d340535f4d22bca9943ee5/adverb-wordle-pn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38883" y="342034"/>
            <a:ext cx="3251200" cy="208307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896816" y="3044206"/>
            <a:ext cx="8950569" cy="2369880"/>
          </a:xfrm>
          <a:prstGeom prst="rect">
            <a:avLst/>
          </a:prstGeom>
        </p:spPr>
        <p:txBody>
          <a:bodyPr wrap="square">
            <a:spAutoFit/>
          </a:bodyPr>
          <a:lstStyle/>
          <a:p>
            <a:r>
              <a:rPr lang="en-US" sz="2400" b="1" dirty="0"/>
              <a:t>Adverb of </a:t>
            </a:r>
            <a:r>
              <a:rPr lang="en-US" sz="2400" b="1" dirty="0" smtClean="0"/>
              <a:t>Certainty</a:t>
            </a:r>
          </a:p>
          <a:p>
            <a:endParaRPr lang="en-US" sz="2400" b="1" dirty="0"/>
          </a:p>
          <a:p>
            <a:r>
              <a:rPr lang="en-US" sz="2000" dirty="0"/>
              <a:t>Examples</a:t>
            </a:r>
            <a:r>
              <a:rPr lang="en-US" sz="2000" dirty="0" smtClean="0"/>
              <a:t>:	absolutely</a:t>
            </a:r>
            <a:r>
              <a:rPr lang="en-US" sz="2000" dirty="0"/>
              <a:t>, certainly, definitely, obviously, surely, etc.</a:t>
            </a:r>
          </a:p>
          <a:p>
            <a:endParaRPr lang="en-US" sz="2000" dirty="0" smtClean="0"/>
          </a:p>
          <a:p>
            <a:r>
              <a:rPr lang="en-US" sz="2000" dirty="0" smtClean="0"/>
              <a:t>He </a:t>
            </a:r>
            <a:r>
              <a:rPr lang="en-US" sz="2000" dirty="0"/>
              <a:t>certainly seemed upset. </a:t>
            </a:r>
          </a:p>
          <a:p>
            <a:r>
              <a:rPr lang="en-US" sz="2000" dirty="0"/>
              <a:t>The teacher was obviously annoyed with Jack for handing in his assignment so late. </a:t>
            </a:r>
          </a:p>
          <a:p>
            <a:r>
              <a:rPr lang="en-US" sz="2000" dirty="0"/>
              <a:t>The product is definitely improved.</a:t>
            </a:r>
          </a:p>
        </p:txBody>
      </p:sp>
    </p:spTree>
    <p:extLst>
      <p:ext uri="{BB962C8B-B14F-4D97-AF65-F5344CB8AC3E}">
        <p14:creationId xmlns:p14="http://schemas.microsoft.com/office/powerpoint/2010/main" val="174634976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14745" y="228600"/>
            <a:ext cx="2528455" cy="720847"/>
          </a:xfrm>
          <a:prstGeom prst="rect">
            <a:avLst/>
          </a:prstGeom>
        </p:spPr>
      </p:pic>
      <p:pic>
        <p:nvPicPr>
          <p:cNvPr id="4" name="Picture 2" descr="http://c85c7a.medialib.glogster.com/media/b7/b73ffd2abaefafbf58073115e1a53af0e7d068c3e3d340535f4d22bca9943ee5/adverb-wordle-pn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38883" y="342034"/>
            <a:ext cx="3251200" cy="208307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239520" y="1958213"/>
            <a:ext cx="7904480" cy="3789755"/>
          </a:xfrm>
          <a:prstGeom prst="rect">
            <a:avLst/>
          </a:prstGeom>
        </p:spPr>
        <p:txBody>
          <a:bodyPr wrap="square">
            <a:spAutoFit/>
          </a:bodyPr>
          <a:lstStyle/>
          <a:p>
            <a:r>
              <a:rPr lang="en-US" sz="2400" b="1" dirty="0" smtClean="0">
                <a:ea typeface="Times New Roman" panose="02020603050405020304" pitchFamily="18" charset="0"/>
              </a:rPr>
              <a:t>Interrogative</a:t>
            </a:r>
          </a:p>
          <a:p>
            <a:endParaRPr lang="en-US" sz="2400" b="1" dirty="0">
              <a:ea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2000" dirty="0">
                <a:ea typeface="Calibri" panose="020F0502020204030204" pitchFamily="34" charset="0"/>
                <a:cs typeface="Times New Roman" panose="02020603050405020304" pitchFamily="18" charset="0"/>
              </a:rPr>
              <a:t>when? = </a:t>
            </a:r>
            <a:r>
              <a:rPr lang="en-US" sz="2000" i="1" dirty="0">
                <a:ea typeface="Calibri" panose="020F0502020204030204" pitchFamily="34" charset="0"/>
                <a:cs typeface="Times New Roman" panose="02020603050405020304" pitchFamily="18" charset="0"/>
              </a:rPr>
              <a:t>at what time</a:t>
            </a:r>
            <a:r>
              <a:rPr lang="en-US" sz="2000" dirty="0">
                <a:ea typeface="Calibri" panose="020F0502020204030204" pitchFamily="34" charset="0"/>
                <a:cs typeface="Times New Roman" panose="02020603050405020304" pitchFamily="18" charset="0"/>
              </a:rPr>
              <a:t>?</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2000" dirty="0">
                <a:ea typeface="Calibri" panose="020F0502020204030204" pitchFamily="34" charset="0"/>
                <a:cs typeface="Times New Roman" panose="02020603050405020304" pitchFamily="18" charset="0"/>
              </a:rPr>
              <a:t>where? = </a:t>
            </a:r>
            <a:r>
              <a:rPr lang="en-US" sz="2000" i="1" dirty="0">
                <a:ea typeface="Calibri" panose="020F0502020204030204" pitchFamily="34" charset="0"/>
                <a:cs typeface="Times New Roman" panose="02020603050405020304" pitchFamily="18" charset="0"/>
              </a:rPr>
              <a:t>in what place</a:t>
            </a:r>
            <a:r>
              <a:rPr lang="en-US" sz="2000" dirty="0">
                <a:ea typeface="Calibri" panose="020F0502020204030204" pitchFamily="34" charset="0"/>
                <a:cs typeface="Times New Roman" panose="02020603050405020304" pitchFamily="18" charset="0"/>
              </a:rPr>
              <a:t>?</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2000" dirty="0">
                <a:ea typeface="Calibri" panose="020F0502020204030204" pitchFamily="34" charset="0"/>
                <a:cs typeface="Times New Roman" panose="02020603050405020304" pitchFamily="18" charset="0"/>
              </a:rPr>
              <a:t>why? = </a:t>
            </a:r>
            <a:r>
              <a:rPr lang="en-US" sz="2000" i="1" dirty="0">
                <a:ea typeface="Calibri" panose="020F0502020204030204" pitchFamily="34" charset="0"/>
                <a:cs typeface="Times New Roman" panose="02020603050405020304" pitchFamily="18" charset="0"/>
              </a:rPr>
              <a:t>for what reason</a:t>
            </a:r>
            <a:r>
              <a:rPr lang="en-US" sz="2000" dirty="0">
                <a:ea typeface="Calibri" panose="020F0502020204030204" pitchFamily="34" charset="0"/>
                <a:cs typeface="Times New Roman" panose="02020603050405020304" pitchFamily="18" charset="0"/>
              </a:rPr>
              <a:t>?</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2000" dirty="0">
                <a:ea typeface="Calibri" panose="020F0502020204030204" pitchFamily="34" charset="0"/>
                <a:cs typeface="Times New Roman" panose="02020603050405020304" pitchFamily="18" charset="0"/>
              </a:rPr>
              <a:t>how? = </a:t>
            </a:r>
            <a:r>
              <a:rPr lang="en-US" sz="2000" i="1" dirty="0">
                <a:ea typeface="Calibri" panose="020F0502020204030204" pitchFamily="34" charset="0"/>
                <a:cs typeface="Times New Roman" panose="02020603050405020304" pitchFamily="18" charset="0"/>
              </a:rPr>
              <a:t>in what way</a:t>
            </a:r>
            <a:r>
              <a:rPr lang="en-US" sz="2000" dirty="0">
                <a:ea typeface="Calibri" panose="020F0502020204030204" pitchFamily="34" charset="0"/>
                <a:cs typeface="Times New Roman" panose="02020603050405020304" pitchFamily="18" charset="0"/>
              </a:rPr>
              <a:t>? </a:t>
            </a:r>
          </a:p>
          <a:p>
            <a:pPr marL="457200" marR="0"/>
            <a:r>
              <a:rPr lang="en-US" sz="2000" i="1" dirty="0">
                <a:ea typeface="Times New Roman" panose="02020603050405020304" pitchFamily="18" charset="0"/>
              </a:rPr>
              <a:t>When</a:t>
            </a:r>
            <a:r>
              <a:rPr lang="en-US" sz="2000" dirty="0">
                <a:ea typeface="Times New Roman" panose="02020603050405020304" pitchFamily="18" charset="0"/>
              </a:rPr>
              <a:t> did you hear about it? </a:t>
            </a:r>
            <a:br>
              <a:rPr lang="en-US" sz="2000" dirty="0">
                <a:ea typeface="Times New Roman" panose="02020603050405020304" pitchFamily="18" charset="0"/>
              </a:rPr>
            </a:br>
            <a:r>
              <a:rPr lang="en-US" sz="2000" i="1" dirty="0">
                <a:ea typeface="Times New Roman" panose="02020603050405020304" pitchFamily="18" charset="0"/>
              </a:rPr>
              <a:t>How</a:t>
            </a:r>
            <a:r>
              <a:rPr lang="en-US" sz="2000" dirty="0">
                <a:ea typeface="Times New Roman" panose="02020603050405020304" pitchFamily="18" charset="0"/>
              </a:rPr>
              <a:t> was she sitting? </a:t>
            </a:r>
            <a:br>
              <a:rPr lang="en-US" sz="2000" dirty="0">
                <a:ea typeface="Times New Roman" panose="02020603050405020304" pitchFamily="18" charset="0"/>
              </a:rPr>
            </a:br>
            <a:r>
              <a:rPr lang="en-US" sz="2000" i="1" dirty="0">
                <a:ea typeface="Times New Roman" panose="02020603050405020304" pitchFamily="18" charset="0"/>
              </a:rPr>
              <a:t>Where</a:t>
            </a:r>
            <a:r>
              <a:rPr lang="en-US" sz="2000" dirty="0">
                <a:ea typeface="Times New Roman" panose="02020603050405020304" pitchFamily="18" charset="0"/>
              </a:rPr>
              <a:t> was the car parked? </a:t>
            </a:r>
            <a:br>
              <a:rPr lang="en-US" sz="2000" dirty="0">
                <a:ea typeface="Times New Roman" panose="02020603050405020304" pitchFamily="18" charset="0"/>
              </a:rPr>
            </a:br>
            <a:r>
              <a:rPr lang="en-US" sz="2000" i="1" dirty="0">
                <a:ea typeface="Times New Roman" panose="02020603050405020304" pitchFamily="18" charset="0"/>
              </a:rPr>
              <a:t>How</a:t>
            </a:r>
            <a:r>
              <a:rPr lang="en-US" sz="2000" dirty="0">
                <a:ea typeface="Times New Roman" panose="02020603050405020304" pitchFamily="18" charset="0"/>
              </a:rPr>
              <a:t> often do you hear from your family?</a:t>
            </a:r>
            <a:endParaRPr lang="en-US" sz="2000" dirty="0">
              <a:effectLst/>
              <a:ea typeface="Times New Roman" panose="02020603050405020304" pitchFamily="18" charset="0"/>
            </a:endParaRPr>
          </a:p>
        </p:txBody>
      </p:sp>
    </p:spTree>
    <p:extLst>
      <p:ext uri="{BB962C8B-B14F-4D97-AF65-F5344CB8AC3E}">
        <p14:creationId xmlns:p14="http://schemas.microsoft.com/office/powerpoint/2010/main" val="122901501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14745" y="228600"/>
            <a:ext cx="2528455" cy="720847"/>
          </a:xfrm>
          <a:prstGeom prst="rect">
            <a:avLst/>
          </a:prstGeom>
        </p:spPr>
      </p:pic>
      <p:pic>
        <p:nvPicPr>
          <p:cNvPr id="4" name="Picture 2" descr="http://c85c7a.medialib.glogster.com/media/b7/b73ffd2abaefafbf58073115e1a53af0e7d068c3e3d340535f4d22bca9943ee5/adverb-wordle-pn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38883" y="342034"/>
            <a:ext cx="3251200" cy="208307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1259840" y="2551837"/>
            <a:ext cx="7884160" cy="2616101"/>
          </a:xfrm>
          <a:prstGeom prst="rect">
            <a:avLst/>
          </a:prstGeom>
        </p:spPr>
        <p:txBody>
          <a:bodyPr wrap="square">
            <a:spAutoFit/>
          </a:bodyPr>
          <a:lstStyle/>
          <a:p>
            <a:r>
              <a:rPr lang="en-US" sz="2400" b="1" dirty="0"/>
              <a:t>Relative</a:t>
            </a:r>
          </a:p>
          <a:p>
            <a:r>
              <a:rPr lang="en-US" sz="2000" dirty="0"/>
              <a:t>•are used to introduce adjective (relative) clauses in the same way that relative pronouns are used in such clauses</a:t>
            </a:r>
            <a:r>
              <a:rPr lang="en-US" sz="2000" dirty="0" smtClean="0"/>
              <a:t>.</a:t>
            </a:r>
          </a:p>
          <a:p>
            <a:endParaRPr lang="en-US" sz="2000" dirty="0"/>
          </a:p>
          <a:p>
            <a:r>
              <a:rPr lang="en-US" sz="2000" dirty="0"/>
              <a:t>Examples: when, </a:t>
            </a:r>
            <a:r>
              <a:rPr lang="en-US" sz="2000" dirty="0" smtClean="0"/>
              <a:t>where</a:t>
            </a:r>
          </a:p>
          <a:p>
            <a:endParaRPr lang="en-US" sz="2000" dirty="0"/>
          </a:p>
          <a:p>
            <a:r>
              <a:rPr lang="en-US" sz="2000" dirty="0"/>
              <a:t>•July 1st is when Canadians celebrate Canada Day. </a:t>
            </a:r>
          </a:p>
          <a:p>
            <a:r>
              <a:rPr lang="en-US" sz="2000" dirty="0"/>
              <a:t>The hotel where we stayed overlooked the sea.</a:t>
            </a:r>
          </a:p>
        </p:txBody>
      </p:sp>
    </p:spTree>
    <p:extLst>
      <p:ext uri="{BB962C8B-B14F-4D97-AF65-F5344CB8AC3E}">
        <p14:creationId xmlns:p14="http://schemas.microsoft.com/office/powerpoint/2010/main" val="347121766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14745" y="228600"/>
            <a:ext cx="2528455" cy="720847"/>
          </a:xfrm>
          <a:prstGeom prst="rect">
            <a:avLst/>
          </a:prstGeom>
        </p:spPr>
      </p:pic>
      <p:pic>
        <p:nvPicPr>
          <p:cNvPr id="4" name="Picture 2" descr="http://c85c7a.medialib.glogster.com/media/b7/b73ffd2abaefafbf58073115e1a53af0e7d068c3e3d340535f4d22bca9943ee5/adverb-wordle-pn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38883" y="342034"/>
            <a:ext cx="3251200" cy="208307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137920" y="2425104"/>
            <a:ext cx="9733280" cy="1754326"/>
          </a:xfrm>
          <a:prstGeom prst="rect">
            <a:avLst/>
          </a:prstGeom>
        </p:spPr>
        <p:txBody>
          <a:bodyPr wrap="square">
            <a:spAutoFit/>
          </a:bodyPr>
          <a:lstStyle/>
          <a:p>
            <a:r>
              <a:rPr lang="en-US" sz="2400" b="1" dirty="0">
                <a:ea typeface="Times New Roman" panose="02020603050405020304" pitchFamily="18" charset="0"/>
              </a:rPr>
              <a:t>Conjunctive </a:t>
            </a:r>
            <a:r>
              <a:rPr lang="en-US" sz="2400" b="1" dirty="0" smtClean="0">
                <a:ea typeface="Times New Roman" panose="02020603050405020304" pitchFamily="18" charset="0"/>
              </a:rPr>
              <a:t>Adverbs</a:t>
            </a:r>
          </a:p>
          <a:p>
            <a:endParaRPr lang="en-US" sz="2400" b="1" dirty="0">
              <a:ea typeface="Times New Roman" panose="02020603050405020304" pitchFamily="18" charset="0"/>
            </a:endParaRPr>
          </a:p>
          <a:p>
            <a:r>
              <a:rPr lang="en-US" sz="2000" dirty="0">
                <a:ea typeface="Times New Roman" panose="02020603050405020304" pitchFamily="18" charset="0"/>
              </a:rPr>
              <a:t>A conjunctive adverb modifies the action by creating logical connections in meaning between independent clauses. Unlike conjunctions, conjunctive adverbs are not always at the beginning of the clause.</a:t>
            </a:r>
            <a:endParaRPr lang="en-US" sz="2000" dirty="0">
              <a:effectLst/>
              <a:ea typeface="Times New Roman" panose="02020603050405020304" pitchFamily="18" charset="0"/>
            </a:endParaRPr>
          </a:p>
        </p:txBody>
      </p:sp>
    </p:spTree>
    <p:extLst>
      <p:ext uri="{BB962C8B-B14F-4D97-AF65-F5344CB8AC3E}">
        <p14:creationId xmlns:p14="http://schemas.microsoft.com/office/powerpoint/2010/main" val="43105582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14745" y="228600"/>
            <a:ext cx="2528455" cy="720847"/>
          </a:xfrm>
          <a:prstGeom prst="rect">
            <a:avLst/>
          </a:prstGeom>
        </p:spPr>
      </p:pic>
      <p:pic>
        <p:nvPicPr>
          <p:cNvPr id="4" name="Picture 2" descr="http://c85c7a.medialib.glogster.com/media/b7/b73ffd2abaefafbf58073115e1a53af0e7d068c3e3d340535f4d22bca9943ee5/adverb-wordle-pn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38883" y="342034"/>
            <a:ext cx="3251200" cy="208307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731520" y="2607439"/>
            <a:ext cx="10769600" cy="2985433"/>
          </a:xfrm>
          <a:prstGeom prst="rect">
            <a:avLst/>
          </a:prstGeom>
        </p:spPr>
        <p:txBody>
          <a:bodyPr wrap="square">
            <a:spAutoFit/>
          </a:bodyPr>
          <a:lstStyle/>
          <a:p>
            <a:r>
              <a:rPr lang="en-US" sz="2400" b="1" dirty="0"/>
              <a:t>Types of Conjunctive </a:t>
            </a:r>
            <a:r>
              <a:rPr lang="en-US" sz="2400" b="1" dirty="0" smtClean="0"/>
              <a:t>Adverbs</a:t>
            </a:r>
          </a:p>
          <a:p>
            <a:endParaRPr lang="en-US" sz="2400" b="1" dirty="0"/>
          </a:p>
          <a:p>
            <a:r>
              <a:rPr lang="en-US" sz="2000" b="1" dirty="0"/>
              <a:t>Of </a:t>
            </a:r>
            <a:r>
              <a:rPr lang="en-US" sz="2000" b="1" dirty="0" smtClean="0"/>
              <a:t>addition</a:t>
            </a:r>
          </a:p>
          <a:p>
            <a:endParaRPr lang="en-US" sz="2000" b="1" dirty="0"/>
          </a:p>
          <a:p>
            <a:r>
              <a:rPr lang="en-US" sz="2000" dirty="0"/>
              <a:t>Examples: also, besides, furthermore, moreover, etc.</a:t>
            </a:r>
          </a:p>
          <a:p>
            <a:r>
              <a:rPr lang="en-US" sz="2000" dirty="0"/>
              <a:t>The condo complex has tennis courts; besides this, it has an indoor pool. </a:t>
            </a:r>
          </a:p>
          <a:p>
            <a:r>
              <a:rPr lang="en-US" sz="2000" dirty="0"/>
              <a:t>He must have got stopped at the border crossing; otherwise, he would have arrived by now. </a:t>
            </a:r>
          </a:p>
          <a:p>
            <a:r>
              <a:rPr lang="en-US" sz="2000" dirty="0"/>
              <a:t>The lecturer had a monotonous voice; furthermore, he jumped from one idea to another so that the lecture was very difficult to follow.</a:t>
            </a:r>
          </a:p>
        </p:txBody>
      </p:sp>
    </p:spTree>
    <p:extLst>
      <p:ext uri="{BB962C8B-B14F-4D97-AF65-F5344CB8AC3E}">
        <p14:creationId xmlns:p14="http://schemas.microsoft.com/office/powerpoint/2010/main" val="14008969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14745" y="228600"/>
            <a:ext cx="2528455" cy="720847"/>
          </a:xfrm>
          <a:prstGeom prst="rect">
            <a:avLst/>
          </a:prstGeom>
        </p:spPr>
      </p:pic>
      <p:pic>
        <p:nvPicPr>
          <p:cNvPr id="4" name="Picture 2" descr="http://c85c7a.medialib.glogster.com/media/b7/b73ffd2abaefafbf58073115e1a53af0e7d068c3e3d340535f4d22bca9943ee5/adverb-wordle-pn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38883" y="342034"/>
            <a:ext cx="3251200" cy="208307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873760" y="2827219"/>
            <a:ext cx="10302240" cy="2862322"/>
          </a:xfrm>
          <a:prstGeom prst="rect">
            <a:avLst/>
          </a:prstGeom>
        </p:spPr>
        <p:txBody>
          <a:bodyPr wrap="square">
            <a:spAutoFit/>
          </a:bodyPr>
          <a:lstStyle/>
          <a:p>
            <a:r>
              <a:rPr lang="en-US" sz="2000" b="1" dirty="0"/>
              <a:t>Of </a:t>
            </a:r>
            <a:r>
              <a:rPr lang="en-US" sz="2000" b="1" dirty="0" smtClean="0"/>
              <a:t>contrast</a:t>
            </a:r>
          </a:p>
          <a:p>
            <a:endParaRPr lang="en-US" sz="2000" b="1" dirty="0"/>
          </a:p>
          <a:p>
            <a:r>
              <a:rPr lang="en-US" sz="2000" dirty="0" smtClean="0"/>
              <a:t>Examples: However</a:t>
            </a:r>
            <a:r>
              <a:rPr lang="en-US" sz="2000" dirty="0"/>
              <a:t>, still, nevertheless, conversely, nonetheless, instead, etc.</a:t>
            </a:r>
          </a:p>
          <a:p>
            <a:endParaRPr lang="en-US" sz="2000" dirty="0" smtClean="0"/>
          </a:p>
          <a:p>
            <a:r>
              <a:rPr lang="en-US" sz="2000" dirty="0" smtClean="0"/>
              <a:t>The </a:t>
            </a:r>
            <a:r>
              <a:rPr lang="en-US" sz="2000" dirty="0"/>
              <a:t>printers are on strike; registered students will, nevertheless, receive course packages on time. </a:t>
            </a:r>
          </a:p>
          <a:p>
            <a:r>
              <a:rPr lang="en-US" sz="2000" dirty="0"/>
              <a:t>We were able to run only four courses; still, this compares </a:t>
            </a:r>
            <a:r>
              <a:rPr lang="en-US" sz="2000" dirty="0" smtClean="0"/>
              <a:t>favorably </a:t>
            </a:r>
            <a:r>
              <a:rPr lang="en-US" sz="2000" dirty="0"/>
              <a:t>with other summer </a:t>
            </a:r>
            <a:r>
              <a:rPr lang="en-US" sz="2000" dirty="0" smtClean="0"/>
              <a:t>programs. </a:t>
            </a:r>
          </a:p>
          <a:p>
            <a:endParaRPr lang="en-US" sz="2000" dirty="0"/>
          </a:p>
          <a:p>
            <a:r>
              <a:rPr lang="en-US" sz="2000" dirty="0"/>
              <a:t>It’s really cold today; we can’t complain, however, as it’s been mild overall.</a:t>
            </a:r>
          </a:p>
        </p:txBody>
      </p:sp>
    </p:spTree>
    <p:extLst>
      <p:ext uri="{BB962C8B-B14F-4D97-AF65-F5344CB8AC3E}">
        <p14:creationId xmlns:p14="http://schemas.microsoft.com/office/powerpoint/2010/main" val="388211452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14745" y="228600"/>
            <a:ext cx="2528455" cy="720847"/>
          </a:xfrm>
          <a:prstGeom prst="rect">
            <a:avLst/>
          </a:prstGeom>
        </p:spPr>
      </p:pic>
      <p:pic>
        <p:nvPicPr>
          <p:cNvPr id="4" name="Picture 2" descr="http://c85c7a.medialib.glogster.com/media/b7/b73ffd2abaefafbf58073115e1a53af0e7d068c3e3d340535f4d22bca9943ee5/adverb-wordle-pn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38883" y="342034"/>
            <a:ext cx="3251200" cy="208307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198880" y="2425104"/>
            <a:ext cx="9855200" cy="1938992"/>
          </a:xfrm>
          <a:prstGeom prst="rect">
            <a:avLst/>
          </a:prstGeom>
        </p:spPr>
        <p:txBody>
          <a:bodyPr wrap="square">
            <a:spAutoFit/>
          </a:bodyPr>
          <a:lstStyle/>
          <a:p>
            <a:r>
              <a:rPr lang="en-US" sz="2000" b="1" dirty="0"/>
              <a:t>Of </a:t>
            </a:r>
            <a:r>
              <a:rPr lang="en-US" sz="2000" b="1" dirty="0" smtClean="0"/>
              <a:t>comparison</a:t>
            </a:r>
          </a:p>
          <a:p>
            <a:endParaRPr lang="en-US" sz="2000" b="1" dirty="0"/>
          </a:p>
          <a:p>
            <a:r>
              <a:rPr lang="en-US" sz="2000" dirty="0"/>
              <a:t>Examples</a:t>
            </a:r>
            <a:r>
              <a:rPr lang="en-US" sz="2000" dirty="0" smtClean="0"/>
              <a:t>: similarly</a:t>
            </a:r>
            <a:r>
              <a:rPr lang="en-US" sz="2000" dirty="0"/>
              <a:t>, </a:t>
            </a:r>
            <a:r>
              <a:rPr lang="en-US" sz="2000" dirty="0" smtClean="0"/>
              <a:t>likewise</a:t>
            </a:r>
          </a:p>
          <a:p>
            <a:endParaRPr lang="en-US" sz="2000" dirty="0"/>
          </a:p>
          <a:p>
            <a:r>
              <a:rPr lang="en-US" sz="2000" dirty="0"/>
              <a:t>Paul went to Lakeland college; his daughter, likewise, did her studies there. </a:t>
            </a:r>
          </a:p>
          <a:p>
            <a:r>
              <a:rPr lang="en-US" sz="2000" dirty="0"/>
              <a:t>Kate is engrossed in her dogs; Martha is similarly obsessed with her horses.</a:t>
            </a:r>
          </a:p>
        </p:txBody>
      </p:sp>
    </p:spTree>
    <p:extLst>
      <p:ext uri="{BB962C8B-B14F-4D97-AF65-F5344CB8AC3E}">
        <p14:creationId xmlns:p14="http://schemas.microsoft.com/office/powerpoint/2010/main" val="295803995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14745" y="228600"/>
            <a:ext cx="2528455" cy="720847"/>
          </a:xfrm>
          <a:prstGeom prst="rect">
            <a:avLst/>
          </a:prstGeom>
        </p:spPr>
      </p:pic>
      <p:pic>
        <p:nvPicPr>
          <p:cNvPr id="4" name="Picture 2" descr="http://c85c7a.medialib.glogster.com/media/b7/b73ffd2abaefafbf58073115e1a53af0e7d068c3e3d340535f4d22bca9943ee5/adverb-wordle-pn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38883" y="342034"/>
            <a:ext cx="3251200" cy="208307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076960" y="2413338"/>
            <a:ext cx="10160000" cy="2554545"/>
          </a:xfrm>
          <a:prstGeom prst="rect">
            <a:avLst/>
          </a:prstGeom>
        </p:spPr>
        <p:txBody>
          <a:bodyPr wrap="square">
            <a:spAutoFit/>
          </a:bodyPr>
          <a:lstStyle/>
          <a:p>
            <a:r>
              <a:rPr lang="en-US" sz="2000" b="1" dirty="0"/>
              <a:t>Of </a:t>
            </a:r>
            <a:r>
              <a:rPr lang="en-US" sz="2000" b="1" dirty="0" smtClean="0"/>
              <a:t>result</a:t>
            </a:r>
          </a:p>
          <a:p>
            <a:endParaRPr lang="en-US" sz="2000" b="1" dirty="0"/>
          </a:p>
          <a:p>
            <a:r>
              <a:rPr lang="en-US" sz="2000" dirty="0"/>
              <a:t>Examples</a:t>
            </a:r>
            <a:r>
              <a:rPr lang="en-US" sz="2000" dirty="0" smtClean="0"/>
              <a:t>: therefore</a:t>
            </a:r>
            <a:r>
              <a:rPr lang="en-US" sz="2000" dirty="0"/>
              <a:t>, hence, thus, consequently, etc.</a:t>
            </a:r>
          </a:p>
          <a:p>
            <a:endParaRPr lang="en-US" sz="2000" dirty="0" smtClean="0"/>
          </a:p>
          <a:p>
            <a:r>
              <a:rPr lang="en-US" sz="2000" dirty="0" smtClean="0"/>
              <a:t>He </a:t>
            </a:r>
            <a:r>
              <a:rPr lang="en-US" sz="2000" dirty="0"/>
              <a:t>rarely produced a day’s work; he consequently lost his job. </a:t>
            </a:r>
          </a:p>
          <a:p>
            <a:r>
              <a:rPr lang="en-US" sz="2000" dirty="0"/>
              <a:t>Caffeine is a stimulant; thus, it can keep a person awake at night. </a:t>
            </a:r>
          </a:p>
          <a:p>
            <a:r>
              <a:rPr lang="en-US" sz="2000" dirty="0"/>
              <a:t>We discovered Ida’s activities were duplicating those of Marla; we, therefore, assigned Ida other tasks.</a:t>
            </a:r>
          </a:p>
        </p:txBody>
      </p:sp>
    </p:spTree>
    <p:extLst>
      <p:ext uri="{BB962C8B-B14F-4D97-AF65-F5344CB8AC3E}">
        <p14:creationId xmlns:p14="http://schemas.microsoft.com/office/powerpoint/2010/main" val="229563035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14745" y="228600"/>
            <a:ext cx="2528455" cy="720847"/>
          </a:xfrm>
          <a:prstGeom prst="rect">
            <a:avLst/>
          </a:prstGeom>
        </p:spPr>
      </p:pic>
      <p:pic>
        <p:nvPicPr>
          <p:cNvPr id="4" name="Picture 2" descr="http://c85c7a.medialib.glogster.com/media/b7/b73ffd2abaefafbf58073115e1a53af0e7d068c3e3d340535f4d22bca9943ee5/adverb-wordle-pn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38883" y="342034"/>
            <a:ext cx="3251200" cy="208307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787790" y="2805056"/>
            <a:ext cx="9734843" cy="2215991"/>
          </a:xfrm>
          <a:prstGeom prst="rect">
            <a:avLst/>
          </a:prstGeom>
        </p:spPr>
        <p:txBody>
          <a:bodyPr wrap="square">
            <a:spAutoFit/>
          </a:bodyPr>
          <a:lstStyle/>
          <a:p>
            <a:r>
              <a:rPr lang="en-US" sz="2000" b="1" dirty="0"/>
              <a:t>Of </a:t>
            </a:r>
            <a:r>
              <a:rPr lang="en-US" sz="2000" b="1" dirty="0" smtClean="0"/>
              <a:t>time</a:t>
            </a:r>
          </a:p>
          <a:p>
            <a:pPr algn="just"/>
            <a:endParaRPr lang="en-US" dirty="0"/>
          </a:p>
          <a:p>
            <a:pPr algn="just"/>
            <a:r>
              <a:rPr lang="en-US" sz="2000" dirty="0"/>
              <a:t>Examples</a:t>
            </a:r>
            <a:r>
              <a:rPr lang="en-US" sz="2000" dirty="0" smtClean="0"/>
              <a:t>: next</a:t>
            </a:r>
            <a:r>
              <a:rPr lang="en-US" sz="2000" dirty="0"/>
              <a:t>, then, meanwhile, finally, subsequently, etc.</a:t>
            </a:r>
          </a:p>
          <a:p>
            <a:pPr algn="just"/>
            <a:r>
              <a:rPr lang="en-US" sz="2000" dirty="0"/>
              <a:t>The chairman will be late for the meeting; meanwhile, we’re to hand out minutes of the last meeting to the board members. </a:t>
            </a:r>
          </a:p>
          <a:p>
            <a:pPr algn="just"/>
            <a:r>
              <a:rPr lang="en-US" sz="2000" dirty="0"/>
              <a:t>The network has crashed; next, the power will go off. </a:t>
            </a:r>
          </a:p>
          <a:p>
            <a:pPr algn="just"/>
            <a:r>
              <a:rPr lang="en-US" sz="2000" dirty="0"/>
              <a:t>First boil the water; then, pour it over the tea bag.</a:t>
            </a:r>
          </a:p>
        </p:txBody>
      </p:sp>
    </p:spTree>
    <p:extLst>
      <p:ext uri="{BB962C8B-B14F-4D97-AF65-F5344CB8AC3E}">
        <p14:creationId xmlns:p14="http://schemas.microsoft.com/office/powerpoint/2010/main" val="207457309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14745" y="228600"/>
            <a:ext cx="2528455" cy="720847"/>
          </a:xfrm>
          <a:prstGeom prst="rect">
            <a:avLst/>
          </a:prstGeom>
        </p:spPr>
      </p:pic>
      <p:sp>
        <p:nvSpPr>
          <p:cNvPr id="2" name="Rectangle 1"/>
          <p:cNvSpPr/>
          <p:nvPr/>
        </p:nvSpPr>
        <p:spPr>
          <a:xfrm>
            <a:off x="793376" y="2231287"/>
            <a:ext cx="10327341" cy="3964355"/>
          </a:xfrm>
          <a:prstGeom prst="rect">
            <a:avLst/>
          </a:prstGeom>
        </p:spPr>
        <p:txBody>
          <a:bodyPr wrap="square">
            <a:spAutoFit/>
          </a:bodyPr>
          <a:lstStyle/>
          <a:p>
            <a:pPr algn="just">
              <a:lnSpc>
                <a:spcPct val="107000"/>
              </a:lnSpc>
              <a:spcAft>
                <a:spcPts val="800"/>
              </a:spcAft>
            </a:pPr>
            <a:r>
              <a:rPr lang="en-US" sz="2400" b="1" dirty="0">
                <a:ea typeface="Times New Roman" panose="02020603050405020304" pitchFamily="18" charset="0"/>
                <a:cs typeface="Times New Roman" panose="02020603050405020304" pitchFamily="18" charset="0"/>
              </a:rPr>
              <a:t>6. PREPOSITION</a:t>
            </a:r>
            <a:endParaRPr lang="en-US" sz="2400" dirty="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800"/>
              </a:spcAft>
              <a:buSzPts val="1000"/>
              <a:buFont typeface="Symbol" panose="05050102010706020507" pitchFamily="18" charset="2"/>
              <a:buChar char=""/>
              <a:tabLst>
                <a:tab pos="457200" algn="l"/>
              </a:tabLst>
            </a:pPr>
            <a:r>
              <a:rPr lang="en-US" sz="2000" b="1" dirty="0">
                <a:ea typeface="Times New Roman" panose="02020603050405020304" pitchFamily="18" charset="0"/>
                <a:cs typeface="Times New Roman" panose="02020603050405020304" pitchFamily="18" charset="0"/>
              </a:rPr>
              <a:t>A preposition is a word placed before a noun or pronoun to form a phrase modifying another word in the sentence.</a:t>
            </a:r>
            <a:endParaRPr lang="en-US" dirty="0">
              <a:ea typeface="Calibri" panose="020F0502020204030204" pitchFamily="34" charset="0"/>
              <a:cs typeface="Times New Roman" panose="02020603050405020304" pitchFamily="18" charset="0"/>
            </a:endParaRPr>
          </a:p>
          <a:p>
            <a:pPr algn="just">
              <a:lnSpc>
                <a:spcPct val="107000"/>
              </a:lnSpc>
              <a:spcAft>
                <a:spcPts val="800"/>
              </a:spcAft>
            </a:pPr>
            <a:r>
              <a:rPr lang="en-US" sz="2000" i="1" dirty="0">
                <a:ea typeface="Times New Roman" panose="02020603050405020304" pitchFamily="18" charset="0"/>
                <a:cs typeface="Times New Roman" panose="02020603050405020304" pitchFamily="18" charset="0"/>
              </a:rPr>
              <a:t>by... with.... about... until</a:t>
            </a:r>
            <a:endParaRPr lang="en-US" dirty="0">
              <a:ea typeface="Calibri" panose="020F0502020204030204" pitchFamily="34" charset="0"/>
              <a:cs typeface="Times New Roman" panose="02020603050405020304" pitchFamily="18" charset="0"/>
            </a:endParaRPr>
          </a:p>
          <a:p>
            <a:pPr algn="just">
              <a:lnSpc>
                <a:spcPct val="107000"/>
              </a:lnSpc>
              <a:spcAft>
                <a:spcPts val="800"/>
              </a:spcAft>
            </a:pPr>
            <a:r>
              <a:rPr lang="en-US" sz="2000" dirty="0">
                <a:ea typeface="Times New Roman" panose="02020603050405020304" pitchFamily="18" charset="0"/>
                <a:cs typeface="Times New Roman" panose="02020603050405020304" pitchFamily="18" charset="0"/>
              </a:rPr>
              <a:t>(by the tree, with our friends, about the book, until tomorrow)</a:t>
            </a:r>
            <a:endParaRPr lang="en-US" dirty="0">
              <a:ea typeface="Calibri" panose="020F0502020204030204" pitchFamily="34" charset="0"/>
              <a:cs typeface="Times New Roman" panose="02020603050405020304" pitchFamily="18" charset="0"/>
            </a:endParaRPr>
          </a:p>
          <a:p>
            <a:pPr algn="just">
              <a:lnSpc>
                <a:spcPct val="107000"/>
              </a:lnSpc>
              <a:spcAft>
                <a:spcPts val="800"/>
              </a:spcAft>
            </a:pPr>
            <a:r>
              <a:rPr lang="en-US" sz="2000" dirty="0">
                <a:ea typeface="Times New Roman" panose="02020603050405020304" pitchFamily="18" charset="0"/>
                <a:cs typeface="Times New Roman" panose="02020603050405020304" pitchFamily="18" charset="0"/>
              </a:rPr>
              <a:t>A preposition is a word placed before a noun or pronoun to form a phrase modifying another word in the sentence. Therefore a preposition is always part of a prepositional phrase. The prepositional phrase almost always functions as an adjective or as an adverb. The following list includes the most common prepositions:</a:t>
            </a:r>
            <a:endParaRPr lang="en-US" dirty="0">
              <a:ea typeface="Calibri" panose="020F0502020204030204" pitchFamily="34" charset="0"/>
              <a:cs typeface="Times New Roman" panose="02020603050405020304" pitchFamily="18" charset="0"/>
            </a:endParaRPr>
          </a:p>
          <a:p>
            <a:pPr algn="just">
              <a:lnSpc>
                <a:spcPct val="107000"/>
              </a:lnSpc>
              <a:spcAft>
                <a:spcPts val="800"/>
              </a:spcAft>
            </a:pPr>
            <a:r>
              <a:rPr lang="en-US" sz="2000" i="1" dirty="0">
                <a:ea typeface="Times New Roman" panose="02020603050405020304" pitchFamily="18" charset="0"/>
                <a:cs typeface="Times New Roman" panose="02020603050405020304" pitchFamily="18" charset="0"/>
              </a:rPr>
              <a:t>The young girl brought me a very long letter </a:t>
            </a:r>
            <a:r>
              <a:rPr lang="en-US" sz="2000" b="1" i="1" u="sng" dirty="0">
                <a:ea typeface="Times New Roman" panose="02020603050405020304" pitchFamily="18" charset="0"/>
                <a:cs typeface="Times New Roman" panose="02020603050405020304" pitchFamily="18" charset="0"/>
              </a:rPr>
              <a:t>from</a:t>
            </a:r>
            <a:r>
              <a:rPr lang="en-US" sz="2000" b="1" i="1" dirty="0">
                <a:ea typeface="Times New Roman" panose="02020603050405020304" pitchFamily="18" charset="0"/>
                <a:cs typeface="Times New Roman" panose="02020603050405020304" pitchFamily="18" charset="0"/>
              </a:rPr>
              <a:t> the teacher</a:t>
            </a:r>
            <a:r>
              <a:rPr lang="en-US" sz="2000" i="1" dirty="0">
                <a:ea typeface="Times New Roman" panose="02020603050405020304" pitchFamily="18" charset="0"/>
                <a:cs typeface="Times New Roman" panose="02020603050405020304" pitchFamily="18" charset="0"/>
              </a:rPr>
              <a:t>, and then she quickly disappeared. </a:t>
            </a:r>
            <a:endParaRPr lang="en-US" dirty="0">
              <a:effectLst/>
              <a:ea typeface="Calibri" panose="020F0502020204030204" pitchFamily="34" charset="0"/>
              <a:cs typeface="Times New Roman" panose="02020603050405020304" pitchFamily="18" charset="0"/>
            </a:endParaRPr>
          </a:p>
        </p:txBody>
      </p:sp>
      <p:pic>
        <p:nvPicPr>
          <p:cNvPr id="9218" name="Picture 2" descr="https://www.bkacontent.com/wp-content/uploads/2014/12/Preposition-Header.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15910" y="791948"/>
            <a:ext cx="3663183" cy="14393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203653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14745" y="228600"/>
            <a:ext cx="2528455" cy="720847"/>
          </a:xfrm>
          <a:prstGeom prst="rect">
            <a:avLst/>
          </a:prstGeom>
        </p:spPr>
      </p:pic>
      <p:graphicFrame>
        <p:nvGraphicFramePr>
          <p:cNvPr id="2" name="Table 1"/>
          <p:cNvGraphicFramePr>
            <a:graphicFrameLocks noGrp="1"/>
          </p:cNvGraphicFramePr>
          <p:nvPr>
            <p:extLst>
              <p:ext uri="{D42A27DB-BD31-4B8C-83A1-F6EECF244321}">
                <p14:modId xmlns:p14="http://schemas.microsoft.com/office/powerpoint/2010/main" val="1917500020"/>
              </p:ext>
            </p:extLst>
          </p:nvPr>
        </p:nvGraphicFramePr>
        <p:xfrm>
          <a:off x="632729" y="3187563"/>
          <a:ext cx="10058400" cy="2054479"/>
        </p:xfrm>
        <a:graphic>
          <a:graphicData uri="http://schemas.openxmlformats.org/drawingml/2006/table">
            <a:tbl>
              <a:tblPr firstRow="1" firstCol="1" bandRow="1">
                <a:tableStyleId>{5C22544A-7EE6-4342-B048-85BDC9FD1C3A}</a:tableStyleId>
              </a:tblPr>
              <a:tblGrid>
                <a:gridCol w="1027258"/>
                <a:gridCol w="365760"/>
                <a:gridCol w="1350182"/>
                <a:gridCol w="520821"/>
                <a:gridCol w="1307979"/>
                <a:gridCol w="464550"/>
                <a:gridCol w="1364250"/>
                <a:gridCol w="352009"/>
                <a:gridCol w="1476791"/>
                <a:gridCol w="352009"/>
                <a:gridCol w="1476791"/>
              </a:tblGrid>
              <a:tr h="0">
                <a:tc>
                  <a:txBody>
                    <a:bodyPr/>
                    <a:lstStyle/>
                    <a:p>
                      <a:pPr marL="0" marR="0">
                        <a:lnSpc>
                          <a:spcPct val="107000"/>
                        </a:lnSpc>
                        <a:spcBef>
                          <a:spcPts val="0"/>
                        </a:spcBef>
                        <a:spcAft>
                          <a:spcPts val="800"/>
                        </a:spcAft>
                      </a:pPr>
                      <a:r>
                        <a:rPr lang="en-US" sz="1800" dirty="0">
                          <a:solidFill>
                            <a:schemeClr val="tx1"/>
                          </a:solidFill>
                          <a:effectLst/>
                        </a:rPr>
                        <a:t>Examples:</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about</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below</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from</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over</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until</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r h="0">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above</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beside</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in</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past</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up</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r h="0">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across</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between</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into</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since</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with</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r h="0">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along</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by</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of</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through</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within</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r h="0">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at</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down</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of</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to</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without</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r h="0">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before</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during</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on</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towards</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a:solidFill>
                            <a:schemeClr val="tx1"/>
                          </a:solidFill>
                          <a:effectLst/>
                        </a:rPr>
                        <a:t>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r h="0">
                <a:tc>
                  <a:txBody>
                    <a:bodyPr/>
                    <a:lstStyle/>
                    <a:p>
                      <a:pPr marL="0" marR="0">
                        <a:lnSpc>
                          <a:spcPct val="107000"/>
                        </a:lnSpc>
                        <a:spcBef>
                          <a:spcPts val="0"/>
                        </a:spcBef>
                        <a:spcAft>
                          <a:spcPts val="800"/>
                        </a:spcAft>
                      </a:pPr>
                      <a:r>
                        <a:rPr lang="en-US" sz="1800" dirty="0">
                          <a:solidFill>
                            <a:schemeClr val="tx1"/>
                          </a:solidFill>
                          <a:effectLst/>
                        </a:rPr>
                        <a:t> </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dirty="0">
                          <a:solidFill>
                            <a:schemeClr val="tx1"/>
                          </a:solidFill>
                          <a:effectLst/>
                        </a:rPr>
                        <a:t>    </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dirty="0">
                          <a:solidFill>
                            <a:schemeClr val="tx1"/>
                          </a:solidFill>
                          <a:effectLst/>
                        </a:rPr>
                        <a:t>behind</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dirty="0">
                          <a:solidFill>
                            <a:schemeClr val="tx1"/>
                          </a:solidFill>
                          <a:effectLst/>
                        </a:rPr>
                        <a:t>    </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dirty="0">
                          <a:solidFill>
                            <a:schemeClr val="tx1"/>
                          </a:solidFill>
                          <a:effectLst/>
                        </a:rPr>
                        <a:t>for</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dirty="0">
                          <a:solidFill>
                            <a:schemeClr val="tx1"/>
                          </a:solidFill>
                          <a:effectLst/>
                        </a:rPr>
                        <a:t>    </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dirty="0">
                          <a:solidFill>
                            <a:schemeClr val="tx1"/>
                          </a:solidFill>
                          <a:effectLst/>
                        </a:rPr>
                        <a:t>outside</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dirty="0">
                          <a:solidFill>
                            <a:schemeClr val="tx1"/>
                          </a:solidFill>
                          <a:effectLst/>
                        </a:rPr>
                        <a:t>    </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dirty="0">
                          <a:solidFill>
                            <a:schemeClr val="tx1"/>
                          </a:solidFill>
                          <a:effectLst/>
                        </a:rPr>
                        <a:t>under</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dirty="0">
                          <a:solidFill>
                            <a:schemeClr val="tx1"/>
                          </a:solidFill>
                          <a:effectLst/>
                        </a:rPr>
                        <a:t>    </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1800" dirty="0">
                          <a:solidFill>
                            <a:schemeClr val="tx1"/>
                          </a:solidFill>
                          <a:effectLst/>
                        </a:rPr>
                        <a:t> </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bl>
          </a:graphicData>
        </a:graphic>
      </p:graphicFrame>
      <p:sp>
        <p:nvSpPr>
          <p:cNvPr id="3" name="Rectangle 2"/>
          <p:cNvSpPr/>
          <p:nvPr/>
        </p:nvSpPr>
        <p:spPr>
          <a:xfrm>
            <a:off x="473612" y="2228547"/>
            <a:ext cx="9289366" cy="707886"/>
          </a:xfrm>
          <a:prstGeom prst="rect">
            <a:avLst/>
          </a:prstGeom>
        </p:spPr>
        <p:txBody>
          <a:bodyPr wrap="square">
            <a:spAutoFit/>
          </a:bodyPr>
          <a:lstStyle/>
          <a:p>
            <a:r>
              <a:rPr lang="en-US" sz="2000" dirty="0">
                <a:ea typeface="Times New Roman" panose="02020603050405020304" pitchFamily="18" charset="0"/>
              </a:rPr>
              <a:t>The following is a list of commonly used prepositions. The list is by no means comprehensive.</a:t>
            </a:r>
            <a:endParaRPr lang="en-US" sz="2000" dirty="0">
              <a:effectLst/>
              <a:ea typeface="Times New Roman" panose="02020603050405020304" pitchFamily="18" charset="0"/>
            </a:endParaRPr>
          </a:p>
        </p:txBody>
      </p:sp>
      <p:pic>
        <p:nvPicPr>
          <p:cNvPr id="6" name="Picture 2" descr="https://www.bkacontent.com/wp-content/uploads/2014/12/Preposition-Header.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15910" y="589023"/>
            <a:ext cx="3663183" cy="14393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408600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14745" y="228600"/>
            <a:ext cx="2528455" cy="720847"/>
          </a:xfrm>
          <a:prstGeom prst="rect">
            <a:avLst/>
          </a:prstGeom>
        </p:spPr>
      </p:pic>
      <p:sp>
        <p:nvSpPr>
          <p:cNvPr id="2" name="Rectangle 1"/>
          <p:cNvSpPr/>
          <p:nvPr/>
        </p:nvSpPr>
        <p:spPr>
          <a:xfrm>
            <a:off x="551330" y="2354475"/>
            <a:ext cx="10848788" cy="3203121"/>
          </a:xfrm>
          <a:prstGeom prst="rect">
            <a:avLst/>
          </a:prstGeom>
        </p:spPr>
        <p:txBody>
          <a:bodyPr wrap="square">
            <a:spAutoFit/>
          </a:bodyPr>
          <a:lstStyle/>
          <a:p>
            <a:pPr algn="just">
              <a:lnSpc>
                <a:spcPct val="107000"/>
              </a:lnSpc>
              <a:spcAft>
                <a:spcPts val="800"/>
              </a:spcAft>
            </a:pPr>
            <a:r>
              <a:rPr lang="en-US" sz="2400" b="1" dirty="0">
                <a:ea typeface="Times New Roman" panose="02020603050405020304" pitchFamily="18" charset="0"/>
                <a:cs typeface="Times New Roman" panose="02020603050405020304" pitchFamily="18" charset="0"/>
              </a:rPr>
              <a:t>7. CONJUNCTION </a:t>
            </a:r>
            <a:endParaRPr lang="en-US" sz="2400" dirty="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800"/>
              </a:spcAft>
              <a:buSzPts val="1000"/>
              <a:buFont typeface="Symbol" panose="05050102010706020507" pitchFamily="18" charset="2"/>
              <a:buChar char=""/>
              <a:tabLst>
                <a:tab pos="457200" algn="l"/>
              </a:tabLst>
            </a:pPr>
            <a:r>
              <a:rPr lang="en-US" sz="2000" b="1" dirty="0">
                <a:ea typeface="Times New Roman" panose="02020603050405020304" pitchFamily="18" charset="0"/>
                <a:cs typeface="Times New Roman" panose="02020603050405020304" pitchFamily="18" charset="0"/>
              </a:rPr>
              <a:t>A conjunction joins words, phrases, or clauses. </a:t>
            </a:r>
            <a:endParaRPr lang="en-US" dirty="0">
              <a:ea typeface="Calibri" panose="020F0502020204030204" pitchFamily="34" charset="0"/>
              <a:cs typeface="Times New Roman" panose="02020603050405020304" pitchFamily="18" charset="0"/>
            </a:endParaRPr>
          </a:p>
          <a:p>
            <a:pPr algn="just">
              <a:lnSpc>
                <a:spcPct val="107000"/>
              </a:lnSpc>
              <a:spcAft>
                <a:spcPts val="800"/>
              </a:spcAft>
            </a:pPr>
            <a:r>
              <a:rPr lang="en-US" sz="2000" i="1" dirty="0">
                <a:ea typeface="Times New Roman" panose="02020603050405020304" pitchFamily="18" charset="0"/>
                <a:cs typeface="Times New Roman" panose="02020603050405020304" pitchFamily="18" charset="0"/>
              </a:rPr>
              <a:t>and... but... or... while... because</a:t>
            </a:r>
            <a:endParaRPr lang="en-US" dirty="0">
              <a:ea typeface="Calibri" panose="020F0502020204030204" pitchFamily="34" charset="0"/>
              <a:cs typeface="Times New Roman" panose="02020603050405020304" pitchFamily="18" charset="0"/>
            </a:endParaRPr>
          </a:p>
          <a:p>
            <a:pPr algn="just">
              <a:lnSpc>
                <a:spcPct val="107000"/>
              </a:lnSpc>
              <a:spcAft>
                <a:spcPts val="800"/>
              </a:spcAft>
            </a:pPr>
            <a:r>
              <a:rPr lang="en-US" sz="2000" dirty="0">
                <a:ea typeface="Times New Roman" panose="02020603050405020304" pitchFamily="18" charset="0"/>
                <a:cs typeface="Times New Roman" panose="02020603050405020304" pitchFamily="18" charset="0"/>
              </a:rPr>
              <a:t>A conjunction joins words, phrases, or clauses, and indicates the relationship between the elements joined. Coordinating conjunctions connect grammatically equal elements: and, but, or, nor, for, so, yet. Subordinating conjunctions connect clauses that are not equal: because, although, while, since, etc. There are other types of conjunctions as well.</a:t>
            </a:r>
            <a:endParaRPr lang="en-US" dirty="0">
              <a:ea typeface="Calibri" panose="020F0502020204030204" pitchFamily="34" charset="0"/>
              <a:cs typeface="Times New Roman" panose="02020603050405020304" pitchFamily="18" charset="0"/>
            </a:endParaRPr>
          </a:p>
          <a:p>
            <a:pPr algn="just">
              <a:lnSpc>
                <a:spcPct val="107000"/>
              </a:lnSpc>
              <a:spcAft>
                <a:spcPts val="800"/>
              </a:spcAft>
            </a:pPr>
            <a:r>
              <a:rPr lang="en-US" sz="2000" i="1" dirty="0">
                <a:ea typeface="Times New Roman" panose="02020603050405020304" pitchFamily="18" charset="0"/>
                <a:cs typeface="Times New Roman" panose="02020603050405020304" pitchFamily="18" charset="0"/>
              </a:rPr>
              <a:t>The young girl brought me a very long letter from the teacher, </a:t>
            </a:r>
            <a:r>
              <a:rPr lang="en-US" sz="2000" b="1" i="1" u="sng" dirty="0">
                <a:ea typeface="Times New Roman" panose="02020603050405020304" pitchFamily="18" charset="0"/>
                <a:cs typeface="Times New Roman" panose="02020603050405020304" pitchFamily="18" charset="0"/>
              </a:rPr>
              <a:t>and</a:t>
            </a:r>
            <a:r>
              <a:rPr lang="en-US" sz="2000" i="1" dirty="0">
                <a:ea typeface="Times New Roman" panose="02020603050405020304" pitchFamily="18" charset="0"/>
                <a:cs typeface="Times New Roman" panose="02020603050405020304" pitchFamily="18" charset="0"/>
              </a:rPr>
              <a:t> then she quickly disappeared. </a:t>
            </a:r>
            <a:endParaRPr lang="en-US" dirty="0">
              <a:effectLst/>
              <a:ea typeface="Calibri" panose="020F0502020204030204" pitchFamily="34" charset="0"/>
              <a:cs typeface="Times New Roman" panose="02020603050405020304" pitchFamily="18" charset="0"/>
            </a:endParaRPr>
          </a:p>
        </p:txBody>
      </p:sp>
      <p:pic>
        <p:nvPicPr>
          <p:cNvPr id="11266" name="Picture 2" descr="http://mrslorber.weebly.com/uploads/7/5/3/4/7534385/140390850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35352" y="467378"/>
            <a:ext cx="5381625" cy="2447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641411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14745" y="228600"/>
            <a:ext cx="2528455" cy="720847"/>
          </a:xfrm>
          <a:prstGeom prst="rect">
            <a:avLst/>
          </a:prstGeom>
        </p:spPr>
      </p:pic>
      <p:pic>
        <p:nvPicPr>
          <p:cNvPr id="2050" name="Picture 2" descr="https://writingxmu.wikispaces.com/file/view/conjunctions.jpg/234192896/765x308/conjunction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19748" y="386739"/>
            <a:ext cx="2895600" cy="217170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 1"/>
          <p:cNvGraphicFramePr>
            <a:graphicFrameLocks noGrp="1"/>
          </p:cNvGraphicFramePr>
          <p:nvPr>
            <p:extLst>
              <p:ext uri="{D42A27DB-BD31-4B8C-83A1-F6EECF244321}">
                <p14:modId xmlns:p14="http://schemas.microsoft.com/office/powerpoint/2010/main" val="3580566489"/>
              </p:ext>
            </p:extLst>
          </p:nvPr>
        </p:nvGraphicFramePr>
        <p:xfrm>
          <a:off x="1017019" y="3183619"/>
          <a:ext cx="9520099" cy="1304544"/>
        </p:xfrm>
        <a:graphic>
          <a:graphicData uri="http://schemas.openxmlformats.org/drawingml/2006/table">
            <a:tbl>
              <a:tblPr firstRow="1" firstCol="1" bandRow="1">
                <a:tableStyleId>{5C22544A-7EE6-4342-B048-85BDC9FD1C3A}</a:tableStyleId>
              </a:tblPr>
              <a:tblGrid>
                <a:gridCol w="1234228"/>
                <a:gridCol w="858130"/>
                <a:gridCol w="1081009"/>
                <a:gridCol w="1057789"/>
                <a:gridCol w="1057789"/>
                <a:gridCol w="601965"/>
                <a:gridCol w="1513613"/>
                <a:gridCol w="137425"/>
                <a:gridCol w="1978151"/>
              </a:tblGrid>
              <a:tr h="0">
                <a:tc>
                  <a:txBody>
                    <a:bodyPr/>
                    <a:lstStyle/>
                    <a:p>
                      <a:pPr marL="0" marR="0">
                        <a:lnSpc>
                          <a:spcPct val="107000"/>
                        </a:lnSpc>
                        <a:spcBef>
                          <a:spcPts val="0"/>
                        </a:spcBef>
                        <a:spcAft>
                          <a:spcPts val="0"/>
                        </a:spcAft>
                      </a:pPr>
                      <a:r>
                        <a:rPr lang="en-US" sz="2000">
                          <a:solidFill>
                            <a:schemeClr val="tx1"/>
                          </a:solidFill>
                          <a:effectLst/>
                        </a:rPr>
                        <a:t>Examples:</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    </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and</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    </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for</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    </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or</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    </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yet</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r h="0">
                <a:tc>
                  <a:txBody>
                    <a:bodyPr/>
                    <a:lstStyle/>
                    <a:p>
                      <a:pPr marL="0" marR="0">
                        <a:lnSpc>
                          <a:spcPct val="107000"/>
                        </a:lnSpc>
                        <a:spcBef>
                          <a:spcPts val="0"/>
                        </a:spcBef>
                        <a:spcAft>
                          <a:spcPts val="800"/>
                        </a:spcAft>
                      </a:pPr>
                      <a:r>
                        <a:rPr lang="en-US" sz="2000" dirty="0">
                          <a:solidFill>
                            <a:schemeClr val="tx1"/>
                          </a:solidFill>
                          <a:effectLst/>
                        </a:rPr>
                        <a:t> </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dirty="0">
                          <a:solidFill>
                            <a:schemeClr val="tx1"/>
                          </a:solidFill>
                          <a:effectLst/>
                        </a:rPr>
                        <a:t>    </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dirty="0">
                          <a:solidFill>
                            <a:schemeClr val="tx1"/>
                          </a:solidFill>
                          <a:effectLst/>
                        </a:rPr>
                        <a:t>but</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dirty="0">
                          <a:solidFill>
                            <a:schemeClr val="tx1"/>
                          </a:solidFill>
                          <a:effectLst/>
                        </a:rPr>
                        <a:t>    </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dirty="0">
                          <a:solidFill>
                            <a:schemeClr val="tx1"/>
                          </a:solidFill>
                          <a:effectLst/>
                        </a:rPr>
                        <a:t>nor</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dirty="0">
                          <a:solidFill>
                            <a:schemeClr val="tx1"/>
                          </a:solidFill>
                          <a:effectLst/>
                        </a:rPr>
                        <a:t>    </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dirty="0">
                          <a:solidFill>
                            <a:schemeClr val="tx1"/>
                          </a:solidFill>
                          <a:effectLst/>
                        </a:rPr>
                        <a:t>so</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dirty="0">
                          <a:solidFill>
                            <a:schemeClr val="tx1"/>
                          </a:solidFill>
                          <a:effectLst/>
                        </a:rPr>
                        <a:t>    </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dirty="0">
                          <a:solidFill>
                            <a:schemeClr val="tx1"/>
                          </a:solidFill>
                          <a:effectLst/>
                        </a:rPr>
                        <a:t> </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bl>
          </a:graphicData>
        </a:graphic>
      </p:graphicFrame>
      <p:sp>
        <p:nvSpPr>
          <p:cNvPr id="3" name="Rectangle 3"/>
          <p:cNvSpPr>
            <a:spLocks noChangeArrowheads="1"/>
          </p:cNvSpPr>
          <p:nvPr/>
        </p:nvSpPr>
        <p:spPr bwMode="auto">
          <a:xfrm>
            <a:off x="850976" y="1731732"/>
            <a:ext cx="9960997" cy="4462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5720" rIns="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smtClean="0">
                <a:ln>
                  <a:noFill/>
                </a:ln>
                <a:solidFill>
                  <a:schemeClr val="tx1"/>
                </a:solidFill>
                <a:effectLst/>
                <a:ea typeface="Times New Roman" panose="02020603050405020304" pitchFamily="18" charset="0"/>
              </a:rPr>
              <a:t>Types of Conjunctions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1"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smtClean="0">
                <a:ln>
                  <a:noFill/>
                </a:ln>
                <a:solidFill>
                  <a:schemeClr val="tx1"/>
                </a:solidFill>
                <a:effectLst/>
                <a:ea typeface="Times New Roman" panose="02020603050405020304" pitchFamily="18" charset="0"/>
              </a:rPr>
              <a:t>Coordinating conjunctions</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000" b="0" i="0" u="none" strike="noStrike" cap="none" normalizeH="0" baseline="0" dirty="0" smtClean="0">
                <a:ln>
                  <a:noFill/>
                </a:ln>
                <a:solidFill>
                  <a:schemeClr val="tx1"/>
                </a:solidFill>
                <a:effectLst/>
                <a:ea typeface="Calibri" panose="020F0502020204030204" pitchFamily="34" charset="0"/>
                <a:cs typeface="Times New Roman" panose="02020603050405020304" pitchFamily="18" charset="0"/>
              </a:rPr>
              <a:t>join grammatically equivalent sentence elements</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lang="en-US" altLang="en-US" sz="2000" dirty="0">
              <a:ea typeface="Calibri" panose="020F0502020204030204" pitchFamily="34" charset="0"/>
              <a:cs typeface="Times New Roman" panose="02020603050405020304" pitchFamily="18" charset="0"/>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US" altLang="en-US" sz="2000" b="0" i="0" u="none" strike="noStrike" cap="none" normalizeH="0" baseline="0" dirty="0" smtClean="0">
              <a:ln>
                <a:noFill/>
              </a:ln>
              <a:solidFill>
                <a:schemeClr val="tx1"/>
              </a:solidFill>
              <a:effectLst/>
              <a:ea typeface="Calibri" panose="020F0502020204030204" pitchFamily="34" charset="0"/>
              <a:cs typeface="Times New Roman" panose="02020603050405020304" pitchFamily="18" charset="0"/>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lang="en-US" altLang="en-US" sz="2000" dirty="0">
              <a:cs typeface="Times New Roman" panose="02020603050405020304" pitchFamily="18" charset="0"/>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US" altLang="en-US" sz="2000" b="0" i="0" u="none" strike="noStrike" cap="none" normalizeH="0" baseline="0" dirty="0" smtClean="0">
              <a:ln>
                <a:noFill/>
              </a:ln>
              <a:solidFill>
                <a:schemeClr val="tx1"/>
              </a:solidFill>
              <a:effectLst/>
              <a:cs typeface="Times New Roman" panose="02020603050405020304" pitchFamily="18" charset="0"/>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US" altLang="en-US" sz="2000" b="0" i="0" u="none" strike="noStrike" cap="none" normalizeH="0" baseline="0" dirty="0" smtClean="0">
              <a:ln>
                <a:noFill/>
              </a:ln>
              <a:solidFill>
                <a:schemeClr val="tx1"/>
              </a:solidFill>
              <a:effectLst/>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000" b="0" i="0" u="none" strike="noStrike" cap="none" normalizeH="0" baseline="0" dirty="0" smtClean="0">
                <a:ln>
                  <a:noFill/>
                </a:ln>
                <a:solidFill>
                  <a:schemeClr val="tx1"/>
                </a:solidFill>
                <a:effectLst/>
                <a:ea typeface="Calibri" panose="020F0502020204030204" pitchFamily="34" charset="0"/>
                <a:cs typeface="Times New Roman" panose="02020603050405020304" pitchFamily="18" charset="0"/>
              </a:rPr>
              <a:t>Edmonton </a:t>
            </a:r>
            <a:r>
              <a:rPr kumimoji="0" lang="en-US" altLang="en-US" sz="2000" b="0" i="1" u="none" strike="noStrike" cap="none" normalizeH="0" baseline="0" dirty="0" smtClean="0">
                <a:ln>
                  <a:noFill/>
                </a:ln>
                <a:solidFill>
                  <a:schemeClr val="tx1"/>
                </a:solidFill>
                <a:effectLst/>
                <a:ea typeface="Calibri" panose="020F0502020204030204" pitchFamily="34" charset="0"/>
                <a:cs typeface="Times New Roman" panose="02020603050405020304" pitchFamily="18" charset="0"/>
              </a:rPr>
              <a:t>and</a:t>
            </a:r>
            <a:r>
              <a:rPr kumimoji="0" lang="en-US" altLang="en-US" sz="2000" b="0" i="0" u="none" strike="noStrike" cap="none" normalizeH="0" baseline="0" dirty="0" smtClean="0">
                <a:ln>
                  <a:noFill/>
                </a:ln>
                <a:solidFill>
                  <a:schemeClr val="tx1"/>
                </a:solidFill>
                <a:effectLst/>
                <a:ea typeface="Calibri" panose="020F0502020204030204" pitchFamily="34" charset="0"/>
                <a:cs typeface="Times New Roman" panose="02020603050405020304" pitchFamily="18" charset="0"/>
              </a:rPr>
              <a:t> Calgary are the two largest cities in Alberta. (</a:t>
            </a:r>
            <a:r>
              <a:rPr kumimoji="0" lang="en-US" altLang="en-US" sz="2000" b="0" i="1" u="none" strike="noStrike" cap="none" normalizeH="0" baseline="0" dirty="0" smtClean="0">
                <a:ln>
                  <a:noFill/>
                </a:ln>
                <a:solidFill>
                  <a:schemeClr val="tx1"/>
                </a:solidFill>
                <a:effectLst/>
                <a:ea typeface="Calibri" panose="020F0502020204030204" pitchFamily="34" charset="0"/>
                <a:cs typeface="Times New Roman" panose="02020603050405020304" pitchFamily="18" charset="0"/>
              </a:rPr>
              <a:t>And</a:t>
            </a:r>
            <a:r>
              <a:rPr kumimoji="0" lang="en-US" altLang="en-US" sz="2000" b="0" i="0" u="none" strike="noStrike" cap="none" normalizeH="0" baseline="0" dirty="0" smtClean="0">
                <a:ln>
                  <a:noFill/>
                </a:ln>
                <a:solidFill>
                  <a:schemeClr val="tx1"/>
                </a:solidFill>
                <a:effectLst/>
                <a:ea typeface="Calibri" panose="020F0502020204030204" pitchFamily="34" charset="0"/>
                <a:cs typeface="Times New Roman" panose="02020603050405020304" pitchFamily="18" charset="0"/>
              </a:rPr>
              <a:t> joins two nouns.) </a:t>
            </a:r>
            <a:br>
              <a:rPr kumimoji="0" lang="en-US" altLang="en-US" sz="2000" b="0" i="0" u="none" strike="noStrike" cap="none" normalizeH="0" baseline="0" dirty="0" smtClean="0">
                <a:ln>
                  <a:noFill/>
                </a:ln>
                <a:solidFill>
                  <a:schemeClr val="tx1"/>
                </a:solidFill>
                <a:effectLst/>
                <a:ea typeface="Calibri" panose="020F0502020204030204" pitchFamily="34" charset="0"/>
                <a:cs typeface="Times New Roman" panose="02020603050405020304" pitchFamily="18" charset="0"/>
              </a:rPr>
            </a:br>
            <a:r>
              <a:rPr kumimoji="0" lang="en-US" altLang="en-US" sz="2000" b="0" i="0" u="none" strike="noStrike" cap="none" normalizeH="0" baseline="0" dirty="0" smtClean="0">
                <a:ln>
                  <a:noFill/>
                </a:ln>
                <a:solidFill>
                  <a:schemeClr val="tx1"/>
                </a:solidFill>
                <a:effectLst/>
                <a:ea typeface="Calibri" panose="020F0502020204030204" pitchFamily="34" charset="0"/>
                <a:cs typeface="Times New Roman" panose="02020603050405020304" pitchFamily="18" charset="0"/>
              </a:rPr>
              <a:t>Look in the cupboard </a:t>
            </a:r>
            <a:r>
              <a:rPr kumimoji="0" lang="en-US" altLang="en-US" sz="2000" b="0" i="1" u="none" strike="noStrike" cap="none" normalizeH="0" baseline="0" dirty="0" smtClean="0">
                <a:ln>
                  <a:noFill/>
                </a:ln>
                <a:solidFill>
                  <a:schemeClr val="tx1"/>
                </a:solidFill>
                <a:effectLst/>
                <a:ea typeface="Calibri" panose="020F0502020204030204" pitchFamily="34" charset="0"/>
                <a:cs typeface="Times New Roman" panose="02020603050405020304" pitchFamily="18" charset="0"/>
              </a:rPr>
              <a:t>or</a:t>
            </a:r>
            <a:r>
              <a:rPr kumimoji="0" lang="en-US" altLang="en-US" sz="2000" b="0" i="0" u="none" strike="noStrike" cap="none" normalizeH="0" baseline="0" dirty="0" smtClean="0">
                <a:ln>
                  <a:noFill/>
                </a:ln>
                <a:solidFill>
                  <a:schemeClr val="tx1"/>
                </a:solidFill>
                <a:effectLst/>
                <a:ea typeface="Calibri" panose="020F0502020204030204" pitchFamily="34" charset="0"/>
                <a:cs typeface="Times New Roman" panose="02020603050405020304" pitchFamily="18" charset="0"/>
              </a:rPr>
              <a:t> in the drawer. (</a:t>
            </a:r>
            <a:r>
              <a:rPr kumimoji="0" lang="en-US" altLang="en-US" sz="2000" b="0" i="1" u="none" strike="noStrike" cap="none" normalizeH="0" baseline="0" dirty="0" smtClean="0">
                <a:ln>
                  <a:noFill/>
                </a:ln>
                <a:solidFill>
                  <a:schemeClr val="tx1"/>
                </a:solidFill>
                <a:effectLst/>
                <a:ea typeface="Calibri" panose="020F0502020204030204" pitchFamily="34" charset="0"/>
                <a:cs typeface="Times New Roman" panose="02020603050405020304" pitchFamily="18" charset="0"/>
              </a:rPr>
              <a:t>Or</a:t>
            </a:r>
            <a:r>
              <a:rPr kumimoji="0" lang="en-US" altLang="en-US" sz="2000" b="0" i="0" u="none" strike="noStrike" cap="none" normalizeH="0" baseline="0" dirty="0" smtClean="0">
                <a:ln>
                  <a:noFill/>
                </a:ln>
                <a:solidFill>
                  <a:schemeClr val="tx1"/>
                </a:solidFill>
                <a:effectLst/>
                <a:ea typeface="Calibri" panose="020F0502020204030204" pitchFamily="34" charset="0"/>
                <a:cs typeface="Times New Roman" panose="02020603050405020304" pitchFamily="18" charset="0"/>
              </a:rPr>
              <a:t> joins two phrases.) </a:t>
            </a:r>
          </a:p>
          <a:p>
            <a:pPr marL="342900" lvl="0" indent="-342900" eaLnBrk="0" fontAlgn="base" hangingPunct="0">
              <a:spcBef>
                <a:spcPct val="0"/>
              </a:spcBef>
              <a:spcAft>
                <a:spcPct val="0"/>
              </a:spcAft>
              <a:buFont typeface="Arial" panose="020B0604020202020204" pitchFamily="34" charset="0"/>
              <a:buChar char="•"/>
            </a:pPr>
            <a:r>
              <a:rPr lang="en-US" sz="2000" dirty="0"/>
              <a:t>You can’t do that kind of heavy work, </a:t>
            </a:r>
            <a:r>
              <a:rPr lang="en-US" sz="2000" i="1" dirty="0"/>
              <a:t>nor</a:t>
            </a:r>
            <a:r>
              <a:rPr lang="en-US" sz="2000" dirty="0"/>
              <a:t> should you be expected to. (</a:t>
            </a:r>
            <a:r>
              <a:rPr lang="en-US" sz="2000" i="1" dirty="0"/>
              <a:t>Nor</a:t>
            </a:r>
            <a:r>
              <a:rPr lang="en-US" sz="2000" dirty="0"/>
              <a:t> joins two clauses.)</a:t>
            </a:r>
            <a:r>
              <a:rPr kumimoji="0" lang="en-US" altLang="en-US" sz="2000" b="0" i="0" u="none" strike="noStrike" cap="none" normalizeH="0" baseline="0" dirty="0" smtClean="0">
                <a:ln>
                  <a:noFill/>
                </a:ln>
                <a:solidFill>
                  <a:schemeClr val="tx1"/>
                </a:solidFill>
                <a:effectLst/>
                <a:ea typeface="Calibri" panose="020F0502020204030204" pitchFamily="34" charset="0"/>
                <a:cs typeface="Times New Roman" panose="02020603050405020304" pitchFamily="18" charset="0"/>
              </a:rPr>
              <a:t/>
            </a:r>
            <a:br>
              <a:rPr kumimoji="0" lang="en-US" altLang="en-US" sz="2000" b="0" i="0" u="none" strike="noStrike" cap="none" normalizeH="0" baseline="0" dirty="0" smtClean="0">
                <a:ln>
                  <a:noFill/>
                </a:ln>
                <a:solidFill>
                  <a:schemeClr val="tx1"/>
                </a:solidFill>
                <a:effectLst/>
                <a:ea typeface="Calibri" panose="020F0502020204030204" pitchFamily="34" charset="0"/>
                <a:cs typeface="Times New Roman" panose="02020603050405020304" pitchFamily="18" charset="0"/>
              </a:rPr>
            </a:br>
            <a:r>
              <a:rPr kumimoji="0" lang="en-US" altLang="en-US" sz="2000" b="0" i="0" u="none" strike="noStrike" cap="none" normalizeH="0" baseline="0" dirty="0" smtClean="0">
                <a:ln>
                  <a:noFill/>
                </a:ln>
                <a:solidFill>
                  <a:schemeClr val="tx1"/>
                </a:solidFill>
                <a:effectLst/>
                <a:ea typeface="Calibri" panose="020F0502020204030204" pitchFamily="34" charset="0"/>
                <a:cs typeface="Times New Roman" panose="02020603050405020304" pitchFamily="18" charset="0"/>
              </a:rPr>
              <a:t/>
            </a:r>
            <a:br>
              <a:rPr kumimoji="0" lang="en-US" altLang="en-US" sz="2000" b="0" i="0" u="none" strike="noStrike" cap="none" normalizeH="0" baseline="0" dirty="0" smtClean="0">
                <a:ln>
                  <a:noFill/>
                </a:ln>
                <a:solidFill>
                  <a:schemeClr val="tx1"/>
                </a:solidFill>
                <a:effectLst/>
                <a:ea typeface="Calibri" panose="020F0502020204030204" pitchFamily="34" charset="0"/>
                <a:cs typeface="Times New Roman" panose="02020603050405020304" pitchFamily="18" charset="0"/>
              </a:rPr>
            </a:br>
            <a:endParaRPr kumimoji="0" lang="en-US" altLang="en-US" sz="2000" b="0" i="0" u="none" strike="noStrike" cap="none" normalizeH="0" baseline="0" dirty="0" smtClean="0">
              <a:ln>
                <a:noFill/>
              </a:ln>
              <a:solidFill>
                <a:schemeClr val="tx1"/>
              </a:solidFill>
              <a:effectLst/>
            </a:endParaRPr>
          </a:p>
        </p:txBody>
      </p:sp>
    </p:spTree>
    <p:extLst>
      <p:ext uri="{BB962C8B-B14F-4D97-AF65-F5344CB8AC3E}">
        <p14:creationId xmlns:p14="http://schemas.microsoft.com/office/powerpoint/2010/main" val="131431347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14745" y="228600"/>
            <a:ext cx="2528455" cy="720847"/>
          </a:xfrm>
          <a:prstGeom prst="rect">
            <a:avLst/>
          </a:prstGeom>
        </p:spPr>
      </p:pic>
      <p:pic>
        <p:nvPicPr>
          <p:cNvPr id="6" name="Picture 2" descr="https://writingxmu.wikispaces.com/file/view/conjunctions.jpg/234192896/765x308/conjunction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19748" y="386739"/>
            <a:ext cx="2895600" cy="217170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 1"/>
          <p:cNvGraphicFramePr>
            <a:graphicFrameLocks noGrp="1"/>
          </p:cNvGraphicFramePr>
          <p:nvPr>
            <p:extLst>
              <p:ext uri="{D42A27DB-BD31-4B8C-83A1-F6EECF244321}">
                <p14:modId xmlns:p14="http://schemas.microsoft.com/office/powerpoint/2010/main" val="2251239567"/>
              </p:ext>
            </p:extLst>
          </p:nvPr>
        </p:nvGraphicFramePr>
        <p:xfrm>
          <a:off x="1317674" y="3064877"/>
          <a:ext cx="10058400" cy="1956816"/>
        </p:xfrm>
        <a:graphic>
          <a:graphicData uri="http://schemas.openxmlformats.org/drawingml/2006/table">
            <a:tbl>
              <a:tblPr firstRow="1" firstCol="1" bandRow="1">
                <a:tableStyleId>{5C22544A-7EE6-4342-B048-85BDC9FD1C3A}</a:tableStyleId>
              </a:tblPr>
              <a:tblGrid>
                <a:gridCol w="3352800"/>
                <a:gridCol w="1711886"/>
                <a:gridCol w="4993714"/>
              </a:tblGrid>
              <a:tr h="0">
                <a:tc>
                  <a:txBody>
                    <a:bodyPr/>
                    <a:lstStyle/>
                    <a:p>
                      <a:pPr marL="0" marR="0">
                        <a:lnSpc>
                          <a:spcPct val="107000"/>
                        </a:lnSpc>
                        <a:spcBef>
                          <a:spcPts val="0"/>
                        </a:spcBef>
                        <a:spcAft>
                          <a:spcPts val="0"/>
                        </a:spcAft>
                      </a:pPr>
                      <a:r>
                        <a:rPr lang="en-US" sz="2000" dirty="0">
                          <a:solidFill>
                            <a:schemeClr val="tx1"/>
                          </a:solidFill>
                          <a:effectLst/>
                        </a:rPr>
                        <a:t>Examples:</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    </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both . . . and</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r h="0">
                <a:tc>
                  <a:txBody>
                    <a:bodyPr/>
                    <a:lstStyle/>
                    <a:p>
                      <a:pPr marL="0" marR="0">
                        <a:lnSpc>
                          <a:spcPct val="107000"/>
                        </a:lnSpc>
                        <a:spcBef>
                          <a:spcPts val="0"/>
                        </a:spcBef>
                        <a:spcAft>
                          <a:spcPts val="800"/>
                        </a:spcAft>
                      </a:pPr>
                      <a:r>
                        <a:rPr lang="en-US" sz="2000">
                          <a:solidFill>
                            <a:schemeClr val="tx1"/>
                          </a:solidFill>
                          <a:effectLst/>
                        </a:rPr>
                        <a:t> </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    </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either . . . or</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r h="0">
                <a:tc>
                  <a:txBody>
                    <a:bodyPr/>
                    <a:lstStyle/>
                    <a:p>
                      <a:pPr marL="0" marR="0">
                        <a:lnSpc>
                          <a:spcPct val="107000"/>
                        </a:lnSpc>
                        <a:spcBef>
                          <a:spcPts val="0"/>
                        </a:spcBef>
                        <a:spcAft>
                          <a:spcPts val="800"/>
                        </a:spcAft>
                      </a:pPr>
                      <a:r>
                        <a:rPr lang="en-US" sz="2000">
                          <a:solidFill>
                            <a:schemeClr val="tx1"/>
                          </a:solidFill>
                          <a:effectLst/>
                        </a:rPr>
                        <a:t> </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    </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neither . . . nor</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r h="0">
                <a:tc>
                  <a:txBody>
                    <a:bodyPr/>
                    <a:lstStyle/>
                    <a:p>
                      <a:pPr marL="0" marR="0">
                        <a:lnSpc>
                          <a:spcPct val="107000"/>
                        </a:lnSpc>
                        <a:spcBef>
                          <a:spcPts val="0"/>
                        </a:spcBef>
                        <a:spcAft>
                          <a:spcPts val="800"/>
                        </a:spcAft>
                      </a:pPr>
                      <a:r>
                        <a:rPr lang="en-US" sz="2000">
                          <a:solidFill>
                            <a:schemeClr val="tx1"/>
                          </a:solidFill>
                          <a:effectLst/>
                        </a:rPr>
                        <a:t> </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    </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dirty="0">
                          <a:solidFill>
                            <a:schemeClr val="tx1"/>
                          </a:solidFill>
                          <a:effectLst/>
                        </a:rPr>
                        <a:t>not . . . but</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r h="0">
                <a:tc>
                  <a:txBody>
                    <a:bodyPr/>
                    <a:lstStyle/>
                    <a:p>
                      <a:pPr marL="0" marR="0">
                        <a:lnSpc>
                          <a:spcPct val="107000"/>
                        </a:lnSpc>
                        <a:spcBef>
                          <a:spcPts val="0"/>
                        </a:spcBef>
                        <a:spcAft>
                          <a:spcPts val="800"/>
                        </a:spcAft>
                      </a:pPr>
                      <a:r>
                        <a:rPr lang="en-US" sz="2000">
                          <a:solidFill>
                            <a:schemeClr val="tx1"/>
                          </a:solidFill>
                          <a:effectLst/>
                        </a:rPr>
                        <a:t> </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    </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not only . . . but (also)</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r h="0">
                <a:tc>
                  <a:txBody>
                    <a:bodyPr/>
                    <a:lstStyle/>
                    <a:p>
                      <a:pPr marL="0" marR="0">
                        <a:lnSpc>
                          <a:spcPct val="107000"/>
                        </a:lnSpc>
                        <a:spcBef>
                          <a:spcPts val="0"/>
                        </a:spcBef>
                        <a:spcAft>
                          <a:spcPts val="800"/>
                        </a:spcAft>
                      </a:pPr>
                      <a:r>
                        <a:rPr lang="en-US" sz="2000" dirty="0">
                          <a:solidFill>
                            <a:schemeClr val="tx1"/>
                          </a:solidFill>
                          <a:effectLst/>
                        </a:rPr>
                        <a:t> </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dirty="0">
                          <a:solidFill>
                            <a:schemeClr val="tx1"/>
                          </a:solidFill>
                          <a:effectLst/>
                        </a:rPr>
                        <a:t>    </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dirty="0">
                          <a:solidFill>
                            <a:schemeClr val="tx1"/>
                          </a:solidFill>
                          <a:effectLst/>
                        </a:rPr>
                        <a:t>whether . . . or</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bl>
          </a:graphicData>
        </a:graphic>
      </p:graphicFrame>
      <p:sp>
        <p:nvSpPr>
          <p:cNvPr id="3" name="Rectangle 1"/>
          <p:cNvSpPr>
            <a:spLocks noChangeArrowheads="1"/>
          </p:cNvSpPr>
          <p:nvPr/>
        </p:nvSpPr>
        <p:spPr bwMode="auto">
          <a:xfrm>
            <a:off x="1193730" y="2060056"/>
            <a:ext cx="9275488" cy="415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5720" rIns="0" bIns="45720" numCol="1" anchor="ctr" anchorCtr="0" compatLnSpc="1">
            <a:prstTxWarp prst="textNoShape">
              <a:avLst/>
            </a:prstTxWarp>
            <a:spAutoFit/>
          </a:bodyPr>
          <a:lstStyle>
            <a:lvl1pPr eaLnBrk="0" fontAlgn="base" hangingPunct="0">
              <a:spcBef>
                <a:spcPct val="0"/>
              </a:spcBef>
              <a:spcAft>
                <a:spcPct val="0"/>
              </a:spcAft>
              <a:tabLst>
                <a:tab pos="457200" algn="l"/>
              </a:tabLst>
              <a:defRPr>
                <a:solidFill>
                  <a:schemeClr val="tx1"/>
                </a:solidFill>
                <a:latin typeface="Arial" panose="020B0604020202020204" pitchFamily="34" charset="0"/>
              </a:defRPr>
            </a:lvl1pPr>
            <a:lvl2pPr eaLnBrk="0" fontAlgn="base" hangingPunct="0">
              <a:spcBef>
                <a:spcPct val="0"/>
              </a:spcBef>
              <a:spcAft>
                <a:spcPct val="0"/>
              </a:spcAft>
              <a:tabLst>
                <a:tab pos="457200" algn="l"/>
              </a:tabLst>
              <a:defRPr>
                <a:solidFill>
                  <a:schemeClr val="tx1"/>
                </a:solidFill>
                <a:latin typeface="Arial" panose="020B0604020202020204" pitchFamily="34" charset="0"/>
              </a:defRPr>
            </a:lvl2pPr>
            <a:lvl3pPr eaLnBrk="0" fontAlgn="base" hangingPunct="0">
              <a:spcBef>
                <a:spcPct val="0"/>
              </a:spcBef>
              <a:spcAft>
                <a:spcPct val="0"/>
              </a:spcAft>
              <a:tabLst>
                <a:tab pos="457200" algn="l"/>
              </a:tabLst>
              <a:defRPr>
                <a:solidFill>
                  <a:schemeClr val="tx1"/>
                </a:solidFill>
                <a:latin typeface="Arial" panose="020B0604020202020204" pitchFamily="34" charset="0"/>
              </a:defRPr>
            </a:lvl3pPr>
            <a:lvl4pPr eaLnBrk="0" fontAlgn="base" hangingPunct="0">
              <a:spcBef>
                <a:spcPct val="0"/>
              </a:spcBef>
              <a:spcAft>
                <a:spcPct val="0"/>
              </a:spcAft>
              <a:tabLst>
                <a:tab pos="457200" algn="l"/>
              </a:tabLst>
              <a:defRPr>
                <a:solidFill>
                  <a:schemeClr val="tx1"/>
                </a:solidFill>
                <a:latin typeface="Arial" panose="020B0604020202020204" pitchFamily="34" charset="0"/>
              </a:defRPr>
            </a:lvl4pPr>
            <a:lvl5pPr eaLnBrk="0" fontAlgn="base" hangingPunct="0">
              <a:spcBef>
                <a:spcPct val="0"/>
              </a:spcBef>
              <a:spcAft>
                <a:spcPct val="0"/>
              </a:spcAft>
              <a:tabLst>
                <a:tab pos="457200" algn="l"/>
              </a:tabLst>
              <a:defRPr>
                <a:solidFill>
                  <a:schemeClr val="tx1"/>
                </a:solidFill>
                <a:latin typeface="Arial" panose="020B0604020202020204" pitchFamily="34" charset="0"/>
              </a:defRPr>
            </a:lvl5pPr>
            <a:lvl6pPr eaLnBrk="0" fontAlgn="base" hangingPunct="0">
              <a:spcBef>
                <a:spcPct val="0"/>
              </a:spcBef>
              <a:spcAft>
                <a:spcPct val="0"/>
              </a:spcAft>
              <a:tabLst>
                <a:tab pos="457200" algn="l"/>
              </a:tabLst>
              <a:defRPr>
                <a:solidFill>
                  <a:schemeClr val="tx1"/>
                </a:solidFill>
                <a:latin typeface="Arial" panose="020B0604020202020204" pitchFamily="34" charset="0"/>
              </a:defRPr>
            </a:lvl6pPr>
            <a:lvl7pPr eaLnBrk="0" fontAlgn="base" hangingPunct="0">
              <a:spcBef>
                <a:spcPct val="0"/>
              </a:spcBef>
              <a:spcAft>
                <a:spcPct val="0"/>
              </a:spcAft>
              <a:tabLst>
                <a:tab pos="457200" algn="l"/>
              </a:tabLst>
              <a:defRPr>
                <a:solidFill>
                  <a:schemeClr val="tx1"/>
                </a:solidFill>
                <a:latin typeface="Arial" panose="020B0604020202020204" pitchFamily="34" charset="0"/>
              </a:defRPr>
            </a:lvl7pPr>
            <a:lvl8pPr eaLnBrk="0" fontAlgn="base" hangingPunct="0">
              <a:spcBef>
                <a:spcPct val="0"/>
              </a:spcBef>
              <a:spcAft>
                <a:spcPct val="0"/>
              </a:spcAft>
              <a:tabLst>
                <a:tab pos="457200" algn="l"/>
              </a:tabLst>
              <a:defRPr>
                <a:solidFill>
                  <a:schemeClr val="tx1"/>
                </a:solidFill>
                <a:latin typeface="Arial" panose="020B0604020202020204" pitchFamily="34" charset="0"/>
              </a:defRPr>
            </a:lvl8pPr>
            <a:lvl9pPr eaLnBrk="0" fontAlgn="base" hangingPunct="0">
              <a:spcBef>
                <a:spcPct val="0"/>
              </a:spcBef>
              <a:spcAft>
                <a:spcPct val="0"/>
              </a:spcAft>
              <a:tabLst>
                <a:tab pos="45720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altLang="en-US" sz="2400" b="1" i="0" u="none" strike="noStrike" cap="none" normalizeH="0" baseline="0" dirty="0" smtClean="0">
                <a:ln>
                  <a:noFill/>
                </a:ln>
                <a:solidFill>
                  <a:schemeClr val="tx1"/>
                </a:solidFill>
                <a:effectLst/>
                <a:latin typeface="+mn-lt"/>
                <a:ea typeface="Times New Roman" panose="02020603050405020304" pitchFamily="18" charset="0"/>
              </a:rPr>
              <a:t>Correlative conjunctions</a:t>
            </a: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2000" b="0" i="0" u="none" strike="noStrike" cap="none" normalizeH="0" baseline="0" dirty="0" smtClean="0">
                <a:ln>
                  <a:noFill/>
                </a:ln>
                <a:solidFill>
                  <a:schemeClr val="tx1"/>
                </a:solidFill>
                <a:effectLst/>
                <a:latin typeface="+mn-lt"/>
                <a:ea typeface="Calibri" panose="020F0502020204030204" pitchFamily="34" charset="0"/>
                <a:cs typeface="Times New Roman" panose="02020603050405020304" pitchFamily="18" charset="0"/>
              </a:rPr>
              <a:t>pairs of words that join words, phrases, and clauses of equivalent grammatical structure</a:t>
            </a: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lang="en-US" altLang="en-US" sz="2000" dirty="0">
              <a:latin typeface="+mn-lt"/>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kumimoji="0" lang="en-US" altLang="en-US" sz="2000" b="0" i="0" u="none" strike="noStrike" cap="none" normalizeH="0" baseline="0" dirty="0" smtClean="0">
              <a:ln>
                <a:noFill/>
              </a:ln>
              <a:solidFill>
                <a:schemeClr val="tx1"/>
              </a:solidFill>
              <a:effectLst/>
              <a:latin typeface="+mn-lt"/>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lang="en-US" altLang="en-US" sz="2000" dirty="0">
              <a:latin typeface="+mn-lt"/>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kumimoji="0" lang="en-US" altLang="en-US" sz="2000" b="0" i="0" u="none" strike="noStrike" cap="none" normalizeH="0" baseline="0" dirty="0" smtClean="0">
              <a:ln>
                <a:noFill/>
              </a:ln>
              <a:solidFill>
                <a:schemeClr val="tx1"/>
              </a:solidFill>
              <a:effectLst/>
              <a:latin typeface="+mn-lt"/>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lang="en-US" altLang="en-US" sz="2000" dirty="0">
              <a:latin typeface="+mn-lt"/>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kumimoji="0" lang="en-US" altLang="en-US" sz="2000" b="0" i="0" u="none" strike="noStrike" cap="none" normalizeH="0" baseline="0" dirty="0" smtClean="0">
              <a:ln>
                <a:noFill/>
              </a:ln>
              <a:solidFill>
                <a:schemeClr val="tx1"/>
              </a:solidFill>
              <a:effectLst/>
              <a:latin typeface="+mn-lt"/>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lang="en-US" altLang="en-US" sz="2000" dirty="0">
              <a:latin typeface="+mn-lt"/>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kumimoji="0" lang="en-US" altLang="en-US" sz="2000" b="0" i="0" u="none" strike="noStrike" cap="none" normalizeH="0" baseline="0" dirty="0" smtClean="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2000" b="0" i="1" u="none" strike="noStrike" cap="none" normalizeH="0" baseline="0" dirty="0" smtClean="0">
                <a:ln>
                  <a:noFill/>
                </a:ln>
                <a:solidFill>
                  <a:schemeClr val="tx1"/>
                </a:solidFill>
                <a:effectLst/>
                <a:latin typeface="+mn-lt"/>
                <a:ea typeface="Times New Roman" panose="02020603050405020304" pitchFamily="18" charset="0"/>
              </a:rPr>
              <a:t>Both</a:t>
            </a:r>
            <a:r>
              <a:rPr kumimoji="0" lang="en-US" altLang="en-US" sz="2000" b="0" i="0" u="none" strike="noStrike" cap="none" normalizeH="0" baseline="0" dirty="0" smtClean="0">
                <a:ln>
                  <a:noFill/>
                </a:ln>
                <a:solidFill>
                  <a:schemeClr val="tx1"/>
                </a:solidFill>
                <a:effectLst/>
                <a:latin typeface="+mn-lt"/>
                <a:ea typeface="Times New Roman" panose="02020603050405020304" pitchFamily="18" charset="0"/>
              </a:rPr>
              <a:t> Susan </a:t>
            </a:r>
            <a:r>
              <a:rPr kumimoji="0" lang="en-US" altLang="en-US" sz="2000" b="0" i="1" u="none" strike="noStrike" cap="none" normalizeH="0" baseline="0" dirty="0" smtClean="0">
                <a:ln>
                  <a:noFill/>
                </a:ln>
                <a:solidFill>
                  <a:schemeClr val="tx1"/>
                </a:solidFill>
                <a:effectLst/>
                <a:latin typeface="+mn-lt"/>
                <a:ea typeface="Times New Roman" panose="02020603050405020304" pitchFamily="18" charset="0"/>
              </a:rPr>
              <a:t>and</a:t>
            </a:r>
            <a:r>
              <a:rPr kumimoji="0" lang="en-US" altLang="en-US" sz="2000" b="0" i="0" u="none" strike="noStrike" cap="none" normalizeH="0" baseline="0" dirty="0" smtClean="0">
                <a:ln>
                  <a:noFill/>
                </a:ln>
                <a:solidFill>
                  <a:schemeClr val="tx1"/>
                </a:solidFill>
                <a:effectLst/>
                <a:latin typeface="+mn-lt"/>
                <a:ea typeface="Times New Roman" panose="02020603050405020304" pitchFamily="18" charset="0"/>
              </a:rPr>
              <a:t> Bill received their ten-year pin this year. </a:t>
            </a:r>
            <a:br>
              <a:rPr kumimoji="0" lang="en-US" altLang="en-US" sz="2000" b="0" i="0" u="none" strike="noStrike" cap="none" normalizeH="0" baseline="0" dirty="0" smtClean="0">
                <a:ln>
                  <a:noFill/>
                </a:ln>
                <a:solidFill>
                  <a:schemeClr val="tx1"/>
                </a:solidFill>
                <a:effectLst/>
                <a:latin typeface="+mn-lt"/>
                <a:ea typeface="Times New Roman" panose="02020603050405020304" pitchFamily="18" charset="0"/>
              </a:rPr>
            </a:br>
            <a:r>
              <a:rPr kumimoji="0" lang="en-US" altLang="en-US" sz="2000" b="0" i="1" u="none" strike="noStrike" cap="none" normalizeH="0" baseline="0" dirty="0" smtClean="0">
                <a:ln>
                  <a:noFill/>
                </a:ln>
                <a:solidFill>
                  <a:schemeClr val="tx1"/>
                </a:solidFill>
                <a:effectLst/>
                <a:latin typeface="+mn-lt"/>
                <a:ea typeface="Times New Roman" panose="02020603050405020304" pitchFamily="18" charset="0"/>
              </a:rPr>
              <a:t>Either</a:t>
            </a:r>
            <a:r>
              <a:rPr kumimoji="0" lang="en-US" altLang="en-US" sz="2000" b="0" i="0" u="none" strike="noStrike" cap="none" normalizeH="0" baseline="0" dirty="0" smtClean="0">
                <a:ln>
                  <a:noFill/>
                </a:ln>
                <a:solidFill>
                  <a:schemeClr val="tx1"/>
                </a:solidFill>
                <a:effectLst/>
                <a:latin typeface="+mn-lt"/>
                <a:ea typeface="Times New Roman" panose="02020603050405020304" pitchFamily="18" charset="0"/>
              </a:rPr>
              <a:t> you get a job </a:t>
            </a:r>
            <a:r>
              <a:rPr kumimoji="0" lang="en-US" altLang="en-US" sz="2000" b="0" i="1" u="none" strike="noStrike" cap="none" normalizeH="0" baseline="0" dirty="0" smtClean="0">
                <a:ln>
                  <a:noFill/>
                </a:ln>
                <a:solidFill>
                  <a:schemeClr val="tx1"/>
                </a:solidFill>
                <a:effectLst/>
                <a:latin typeface="+mn-lt"/>
                <a:ea typeface="Times New Roman" panose="02020603050405020304" pitchFamily="18" charset="0"/>
              </a:rPr>
              <a:t>or</a:t>
            </a:r>
            <a:r>
              <a:rPr kumimoji="0" lang="en-US" altLang="en-US" sz="2000" b="0" i="0" u="none" strike="noStrike" cap="none" normalizeH="0" baseline="0" dirty="0" smtClean="0">
                <a:ln>
                  <a:noFill/>
                </a:ln>
                <a:solidFill>
                  <a:schemeClr val="tx1"/>
                </a:solidFill>
                <a:effectLst/>
                <a:latin typeface="+mn-lt"/>
                <a:ea typeface="Times New Roman" panose="02020603050405020304" pitchFamily="18" charset="0"/>
              </a:rPr>
              <a:t> you go back to school. </a:t>
            </a:r>
            <a:br>
              <a:rPr kumimoji="0" lang="en-US" altLang="en-US" sz="2000" b="0" i="0" u="none" strike="noStrike" cap="none" normalizeH="0" baseline="0" dirty="0" smtClean="0">
                <a:ln>
                  <a:noFill/>
                </a:ln>
                <a:solidFill>
                  <a:schemeClr val="tx1"/>
                </a:solidFill>
                <a:effectLst/>
                <a:latin typeface="+mn-lt"/>
                <a:ea typeface="Times New Roman" panose="02020603050405020304" pitchFamily="18" charset="0"/>
              </a:rPr>
            </a:br>
            <a:r>
              <a:rPr kumimoji="0" lang="en-US" altLang="en-US" sz="2000" b="0" i="1" u="none" strike="noStrike" cap="none" normalizeH="0" baseline="0" dirty="0" smtClean="0">
                <a:ln>
                  <a:noFill/>
                </a:ln>
                <a:solidFill>
                  <a:schemeClr val="tx1"/>
                </a:solidFill>
                <a:effectLst/>
                <a:latin typeface="+mn-lt"/>
                <a:ea typeface="Times New Roman" panose="02020603050405020304" pitchFamily="18" charset="0"/>
              </a:rPr>
              <a:t>Whether</a:t>
            </a:r>
            <a:r>
              <a:rPr kumimoji="0" lang="en-US" altLang="en-US" sz="2000" b="0" i="0" u="none" strike="noStrike" cap="none" normalizeH="0" baseline="0" dirty="0" smtClean="0">
                <a:ln>
                  <a:noFill/>
                </a:ln>
                <a:solidFill>
                  <a:schemeClr val="tx1"/>
                </a:solidFill>
                <a:effectLst/>
                <a:latin typeface="+mn-lt"/>
                <a:ea typeface="Times New Roman" panose="02020603050405020304" pitchFamily="18" charset="0"/>
              </a:rPr>
              <a:t> you stay </a:t>
            </a:r>
            <a:r>
              <a:rPr kumimoji="0" lang="en-US" altLang="en-US" sz="2000" b="0" i="1" u="none" strike="noStrike" cap="none" normalizeH="0" baseline="0" dirty="0" smtClean="0">
                <a:ln>
                  <a:noFill/>
                </a:ln>
                <a:solidFill>
                  <a:schemeClr val="tx1"/>
                </a:solidFill>
                <a:effectLst/>
                <a:latin typeface="+mn-lt"/>
                <a:ea typeface="Times New Roman" panose="02020603050405020304" pitchFamily="18" charset="0"/>
              </a:rPr>
              <a:t>or</a:t>
            </a:r>
            <a:r>
              <a:rPr kumimoji="0" lang="en-US" altLang="en-US" sz="2000" b="0" i="0" u="none" strike="noStrike" cap="none" normalizeH="0" baseline="0" dirty="0" smtClean="0">
                <a:ln>
                  <a:noFill/>
                </a:ln>
                <a:solidFill>
                  <a:schemeClr val="tx1"/>
                </a:solidFill>
                <a:effectLst/>
                <a:latin typeface="+mn-lt"/>
                <a:ea typeface="Times New Roman" panose="02020603050405020304" pitchFamily="18" charset="0"/>
              </a:rPr>
              <a:t> leave is entirely your decision.</a:t>
            </a:r>
            <a:endParaRPr kumimoji="0" lang="en-US" altLang="en-US" sz="2000" b="0" i="0" u="none" strike="noStrike" cap="none" normalizeH="0" baseline="0" dirty="0" smtClean="0">
              <a:ln>
                <a:noFill/>
              </a:ln>
              <a:solidFill>
                <a:schemeClr val="tx1"/>
              </a:solidFill>
              <a:effectLst/>
              <a:latin typeface="+mn-lt"/>
            </a:endParaRPr>
          </a:p>
        </p:txBody>
      </p:sp>
    </p:spTree>
    <p:extLst>
      <p:ext uri="{BB962C8B-B14F-4D97-AF65-F5344CB8AC3E}">
        <p14:creationId xmlns:p14="http://schemas.microsoft.com/office/powerpoint/2010/main" val="231374656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14745" y="228600"/>
            <a:ext cx="2528455" cy="720847"/>
          </a:xfrm>
          <a:prstGeom prst="rect">
            <a:avLst/>
          </a:prstGeom>
        </p:spPr>
      </p:pic>
      <p:pic>
        <p:nvPicPr>
          <p:cNvPr id="6" name="Picture 2" descr="https://writingxmu.wikispaces.com/file/view/conjunctions.jpg/234192896/765x308/conjunction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19748" y="386739"/>
            <a:ext cx="2895600" cy="217170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 1"/>
          <p:cNvGraphicFramePr>
            <a:graphicFrameLocks noGrp="1"/>
          </p:cNvGraphicFramePr>
          <p:nvPr>
            <p:extLst>
              <p:ext uri="{D42A27DB-BD31-4B8C-83A1-F6EECF244321}">
                <p14:modId xmlns:p14="http://schemas.microsoft.com/office/powerpoint/2010/main" val="2664269070"/>
              </p:ext>
            </p:extLst>
          </p:nvPr>
        </p:nvGraphicFramePr>
        <p:xfrm>
          <a:off x="632729" y="2770465"/>
          <a:ext cx="10058400" cy="2609088"/>
        </p:xfrm>
        <a:graphic>
          <a:graphicData uri="http://schemas.openxmlformats.org/drawingml/2006/table">
            <a:tbl>
              <a:tblPr firstRow="1" firstCol="1" bandRow="1">
                <a:tableStyleId>{5C22544A-7EE6-4342-B048-85BDC9FD1C3A}</a:tableStyleId>
              </a:tblPr>
              <a:tblGrid>
                <a:gridCol w="1117600"/>
                <a:gridCol w="655246"/>
                <a:gridCol w="1579954"/>
                <a:gridCol w="572403"/>
                <a:gridCol w="1662797"/>
                <a:gridCol w="714643"/>
                <a:gridCol w="1520557"/>
                <a:gridCol w="477055"/>
                <a:gridCol w="1758145"/>
              </a:tblGrid>
              <a:tr h="0">
                <a:tc>
                  <a:txBody>
                    <a:bodyPr/>
                    <a:lstStyle/>
                    <a:p>
                      <a:pPr marL="0" marR="0">
                        <a:lnSpc>
                          <a:spcPct val="107000"/>
                        </a:lnSpc>
                        <a:spcBef>
                          <a:spcPts val="0"/>
                        </a:spcBef>
                        <a:spcAft>
                          <a:spcPts val="800"/>
                        </a:spcAft>
                      </a:pPr>
                      <a:r>
                        <a:rPr lang="en-US" sz="2000" dirty="0">
                          <a:solidFill>
                            <a:schemeClr val="tx1"/>
                          </a:solidFill>
                          <a:effectLst/>
                        </a:rPr>
                        <a:t>Examples:</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    </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after</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    </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even though</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    </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than</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    </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dirty="0">
                          <a:solidFill>
                            <a:schemeClr val="tx1"/>
                          </a:solidFill>
                          <a:effectLst/>
                        </a:rPr>
                        <a:t>wherever</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r h="0">
                <a:tc>
                  <a:txBody>
                    <a:bodyPr/>
                    <a:lstStyle/>
                    <a:p>
                      <a:pPr marL="0" marR="0">
                        <a:lnSpc>
                          <a:spcPct val="107000"/>
                        </a:lnSpc>
                        <a:spcBef>
                          <a:spcPts val="0"/>
                        </a:spcBef>
                        <a:spcAft>
                          <a:spcPts val="800"/>
                        </a:spcAft>
                      </a:pPr>
                      <a:r>
                        <a:rPr lang="en-US" sz="2000">
                          <a:solidFill>
                            <a:schemeClr val="tx1"/>
                          </a:solidFill>
                          <a:effectLst/>
                        </a:rPr>
                        <a:t> </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    </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although</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    </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if</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    </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that</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    </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whether</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r h="0">
                <a:tc>
                  <a:txBody>
                    <a:bodyPr/>
                    <a:lstStyle/>
                    <a:p>
                      <a:pPr marL="0" marR="0">
                        <a:lnSpc>
                          <a:spcPct val="107000"/>
                        </a:lnSpc>
                        <a:spcBef>
                          <a:spcPts val="0"/>
                        </a:spcBef>
                        <a:spcAft>
                          <a:spcPts val="800"/>
                        </a:spcAft>
                      </a:pPr>
                      <a:r>
                        <a:rPr lang="en-US" sz="2000">
                          <a:solidFill>
                            <a:schemeClr val="tx1"/>
                          </a:solidFill>
                          <a:effectLst/>
                        </a:rPr>
                        <a:t> </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    </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as</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    </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in order that</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    </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though</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    </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which</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r h="0">
                <a:tc>
                  <a:txBody>
                    <a:bodyPr/>
                    <a:lstStyle/>
                    <a:p>
                      <a:pPr marL="0" marR="0">
                        <a:lnSpc>
                          <a:spcPct val="107000"/>
                        </a:lnSpc>
                        <a:spcBef>
                          <a:spcPts val="0"/>
                        </a:spcBef>
                        <a:spcAft>
                          <a:spcPts val="800"/>
                        </a:spcAft>
                      </a:pPr>
                      <a:r>
                        <a:rPr lang="en-US" sz="2000">
                          <a:solidFill>
                            <a:schemeClr val="tx1"/>
                          </a:solidFill>
                          <a:effectLst/>
                        </a:rPr>
                        <a:t> </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    </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as if</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    </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in order to</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    </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unless</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    </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while</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r h="0">
                <a:tc>
                  <a:txBody>
                    <a:bodyPr/>
                    <a:lstStyle/>
                    <a:p>
                      <a:pPr marL="0" marR="0">
                        <a:lnSpc>
                          <a:spcPct val="107000"/>
                        </a:lnSpc>
                        <a:spcBef>
                          <a:spcPts val="0"/>
                        </a:spcBef>
                        <a:spcAft>
                          <a:spcPts val="800"/>
                        </a:spcAft>
                      </a:pPr>
                      <a:r>
                        <a:rPr lang="en-US" sz="2000">
                          <a:solidFill>
                            <a:schemeClr val="tx1"/>
                          </a:solidFill>
                          <a:effectLst/>
                        </a:rPr>
                        <a:t> </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    </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as though</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    </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rather than</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    </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until</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    </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dirty="0">
                          <a:solidFill>
                            <a:schemeClr val="tx1"/>
                          </a:solidFill>
                          <a:effectLst/>
                        </a:rPr>
                        <a:t>who</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r h="0">
                <a:tc>
                  <a:txBody>
                    <a:bodyPr/>
                    <a:lstStyle/>
                    <a:p>
                      <a:pPr marL="0" marR="0">
                        <a:lnSpc>
                          <a:spcPct val="107000"/>
                        </a:lnSpc>
                        <a:spcBef>
                          <a:spcPts val="0"/>
                        </a:spcBef>
                        <a:spcAft>
                          <a:spcPts val="800"/>
                        </a:spcAft>
                      </a:pPr>
                      <a:r>
                        <a:rPr lang="en-US" sz="2000">
                          <a:solidFill>
                            <a:schemeClr val="tx1"/>
                          </a:solidFill>
                          <a:effectLst/>
                        </a:rPr>
                        <a:t> </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    </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because</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    </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since</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    </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when</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    </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 </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r h="0">
                <a:tc>
                  <a:txBody>
                    <a:bodyPr/>
                    <a:lstStyle/>
                    <a:p>
                      <a:pPr marL="0" marR="0">
                        <a:lnSpc>
                          <a:spcPct val="107000"/>
                        </a:lnSpc>
                        <a:spcBef>
                          <a:spcPts val="0"/>
                        </a:spcBef>
                        <a:spcAft>
                          <a:spcPts val="800"/>
                        </a:spcAft>
                      </a:pPr>
                      <a:r>
                        <a:rPr lang="en-US" sz="2000">
                          <a:solidFill>
                            <a:schemeClr val="tx1"/>
                          </a:solidFill>
                          <a:effectLst/>
                        </a:rPr>
                        <a:t> </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    </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before</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    </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so as to</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    </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dirty="0">
                          <a:solidFill>
                            <a:schemeClr val="tx1"/>
                          </a:solidFill>
                          <a:effectLst/>
                        </a:rPr>
                        <a:t>whenever</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    </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a:solidFill>
                            <a:schemeClr val="tx1"/>
                          </a:solidFill>
                          <a:effectLst/>
                        </a:rPr>
                        <a:t> </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r h="0">
                <a:tc>
                  <a:txBody>
                    <a:bodyPr/>
                    <a:lstStyle/>
                    <a:p>
                      <a:pPr marL="0" marR="0">
                        <a:lnSpc>
                          <a:spcPct val="107000"/>
                        </a:lnSpc>
                        <a:spcBef>
                          <a:spcPts val="0"/>
                        </a:spcBef>
                        <a:spcAft>
                          <a:spcPts val="800"/>
                        </a:spcAft>
                      </a:pPr>
                      <a:r>
                        <a:rPr lang="en-US" sz="2000" dirty="0">
                          <a:solidFill>
                            <a:schemeClr val="tx1"/>
                          </a:solidFill>
                          <a:effectLst/>
                        </a:rPr>
                        <a:t> </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dirty="0">
                          <a:solidFill>
                            <a:schemeClr val="tx1"/>
                          </a:solidFill>
                          <a:effectLst/>
                        </a:rPr>
                        <a:t>    </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dirty="0">
                          <a:solidFill>
                            <a:schemeClr val="tx1"/>
                          </a:solidFill>
                          <a:effectLst/>
                        </a:rPr>
                        <a:t>even if</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dirty="0">
                          <a:solidFill>
                            <a:schemeClr val="tx1"/>
                          </a:solidFill>
                          <a:effectLst/>
                        </a:rPr>
                        <a:t>    </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dirty="0">
                          <a:solidFill>
                            <a:schemeClr val="tx1"/>
                          </a:solidFill>
                          <a:effectLst/>
                        </a:rPr>
                        <a:t>so that</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dirty="0">
                          <a:solidFill>
                            <a:schemeClr val="tx1"/>
                          </a:solidFill>
                          <a:effectLst/>
                        </a:rPr>
                        <a:t>    </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dirty="0">
                          <a:solidFill>
                            <a:schemeClr val="tx1"/>
                          </a:solidFill>
                          <a:effectLst/>
                        </a:rPr>
                        <a:t>where</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dirty="0">
                          <a:solidFill>
                            <a:schemeClr val="tx1"/>
                          </a:solidFill>
                          <a:effectLst/>
                        </a:rPr>
                        <a:t>    </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nSpc>
                          <a:spcPct val="107000"/>
                        </a:lnSpc>
                        <a:spcBef>
                          <a:spcPts val="0"/>
                        </a:spcBef>
                        <a:spcAft>
                          <a:spcPts val="800"/>
                        </a:spcAft>
                      </a:pPr>
                      <a:r>
                        <a:rPr lang="en-US" sz="2000" dirty="0">
                          <a:solidFill>
                            <a:schemeClr val="tx1"/>
                          </a:solidFill>
                          <a:effectLst/>
                        </a:rPr>
                        <a:t> </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r>
            </a:tbl>
          </a:graphicData>
        </a:graphic>
      </p:graphicFrame>
      <p:sp>
        <p:nvSpPr>
          <p:cNvPr id="3" name="Rectangle 1"/>
          <p:cNvSpPr>
            <a:spLocks noChangeArrowheads="1"/>
          </p:cNvSpPr>
          <p:nvPr/>
        </p:nvSpPr>
        <p:spPr bwMode="auto">
          <a:xfrm>
            <a:off x="632729" y="1277484"/>
            <a:ext cx="9116182" cy="5386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smtClean="0">
                <a:ln>
                  <a:noFill/>
                </a:ln>
                <a:solidFill>
                  <a:schemeClr val="tx1"/>
                </a:solidFill>
                <a:effectLst/>
                <a:ea typeface="Times New Roman" panose="02020603050405020304" pitchFamily="18" charset="0"/>
              </a:rPr>
              <a:t>S</a:t>
            </a:r>
            <a:r>
              <a:rPr kumimoji="0" lang="en-US" altLang="en-US" sz="2400" b="1" i="0" u="none" strike="noStrike" cap="none" normalizeH="0" baseline="0" dirty="0" smtClean="0" bmk="">
                <a:ln>
                  <a:noFill/>
                </a:ln>
                <a:solidFill>
                  <a:schemeClr val="tx1"/>
                </a:solidFill>
                <a:effectLst/>
                <a:ea typeface="Times New Roman" panose="02020603050405020304" pitchFamily="18" charset="0"/>
              </a:rPr>
              <a:t>ubordinating conjunctions</a:t>
            </a:r>
            <a:endParaRPr kumimoji="0" lang="en-US" altLang="en-US" sz="2400" b="1"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chemeClr val="tx1"/>
                </a:solidFill>
                <a:effectLst/>
                <a:ea typeface="Times New Roman" panose="02020603050405020304" pitchFamily="18" charset="0"/>
              </a:rPr>
              <a:t>These join clauses that are not equivalent grammatical structures. Subordinating conjunctions introduce dependent clauses. These clauses cannot stand by themselves but must be joined to a main or independent clause.</a:t>
            </a:r>
            <a:endParaRPr lang="en-US" altLang="en-US" sz="2000" dirty="0">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2000" dirty="0">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2000" dirty="0">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2000" dirty="0">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2000" dirty="0">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chemeClr val="tx1"/>
                </a:solidFill>
                <a:effectLst/>
                <a:ea typeface="Times New Roman" panose="02020603050405020304" pitchFamily="18" charset="0"/>
              </a:rPr>
              <a:t>The following is a list of words most often used as subordinating conjunctions: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1" u="none" strike="noStrike" cap="none" normalizeH="0" baseline="0" dirty="0" smtClean="0">
                <a:ln>
                  <a:noFill/>
                </a:ln>
                <a:solidFill>
                  <a:schemeClr val="tx1"/>
                </a:solidFill>
                <a:effectLst/>
                <a:ea typeface="Times New Roman" panose="02020603050405020304" pitchFamily="18" charset="0"/>
              </a:rPr>
              <a:t>In order to</a:t>
            </a:r>
            <a:r>
              <a:rPr kumimoji="0" lang="en-US" altLang="en-US" sz="2000" b="0" i="0" u="none" strike="noStrike" cap="none" normalizeH="0" baseline="0" dirty="0" smtClean="0">
                <a:ln>
                  <a:noFill/>
                </a:ln>
                <a:solidFill>
                  <a:schemeClr val="tx1"/>
                </a:solidFill>
                <a:effectLst/>
                <a:ea typeface="Times New Roman" panose="02020603050405020304" pitchFamily="18" charset="0"/>
              </a:rPr>
              <a:t> make feasible projections, we need to have reliable data. </a:t>
            </a:r>
            <a:br>
              <a:rPr kumimoji="0" lang="en-US" altLang="en-US" sz="2000" b="0" i="0" u="none" strike="noStrike" cap="none" normalizeH="0" baseline="0" dirty="0" smtClean="0">
                <a:ln>
                  <a:noFill/>
                </a:ln>
                <a:solidFill>
                  <a:schemeClr val="tx1"/>
                </a:solidFill>
                <a:effectLst/>
                <a:ea typeface="Times New Roman" panose="02020603050405020304" pitchFamily="18" charset="0"/>
              </a:rPr>
            </a:br>
            <a:r>
              <a:rPr kumimoji="0" lang="en-US" altLang="en-US" sz="2000" b="0" i="0" u="none" strike="noStrike" cap="none" normalizeH="0" baseline="0" dirty="0" smtClean="0">
                <a:ln>
                  <a:noFill/>
                </a:ln>
                <a:solidFill>
                  <a:schemeClr val="tx1"/>
                </a:solidFill>
                <a:effectLst/>
                <a:ea typeface="Times New Roman" panose="02020603050405020304" pitchFamily="18" charset="0"/>
              </a:rPr>
              <a:t>He’s taller </a:t>
            </a:r>
            <a:r>
              <a:rPr kumimoji="0" lang="en-US" altLang="en-US" sz="2000" b="0" i="1" u="none" strike="noStrike" cap="none" normalizeH="0" baseline="0" dirty="0" smtClean="0">
                <a:ln>
                  <a:noFill/>
                </a:ln>
                <a:solidFill>
                  <a:schemeClr val="tx1"/>
                </a:solidFill>
                <a:effectLst/>
                <a:ea typeface="Times New Roman" panose="02020603050405020304" pitchFamily="18" charset="0"/>
              </a:rPr>
              <a:t>than</a:t>
            </a:r>
            <a:r>
              <a:rPr kumimoji="0" lang="en-US" altLang="en-US" sz="2000" b="0" i="0" u="none" strike="noStrike" cap="none" normalizeH="0" baseline="0" dirty="0" smtClean="0">
                <a:ln>
                  <a:noFill/>
                </a:ln>
                <a:solidFill>
                  <a:schemeClr val="tx1"/>
                </a:solidFill>
                <a:effectLst/>
                <a:ea typeface="Times New Roman" panose="02020603050405020304" pitchFamily="18" charset="0"/>
              </a:rPr>
              <a:t> you are. </a:t>
            </a:r>
            <a:br>
              <a:rPr kumimoji="0" lang="en-US" altLang="en-US" sz="2000" b="0" i="0" u="none" strike="noStrike" cap="none" normalizeH="0" baseline="0" dirty="0" smtClean="0">
                <a:ln>
                  <a:noFill/>
                </a:ln>
                <a:solidFill>
                  <a:schemeClr val="tx1"/>
                </a:solidFill>
                <a:effectLst/>
                <a:ea typeface="Times New Roman" panose="02020603050405020304" pitchFamily="18" charset="0"/>
              </a:rPr>
            </a:br>
            <a:r>
              <a:rPr kumimoji="0" lang="en-US" altLang="en-US" sz="2000" b="0" i="0" u="none" strike="noStrike" cap="none" normalizeH="0" baseline="0" dirty="0" smtClean="0">
                <a:ln>
                  <a:noFill/>
                </a:ln>
                <a:solidFill>
                  <a:schemeClr val="tx1"/>
                </a:solidFill>
                <a:effectLst/>
                <a:ea typeface="Times New Roman" panose="02020603050405020304" pitchFamily="18" charset="0"/>
              </a:rPr>
              <a:t>He looks </a:t>
            </a:r>
            <a:r>
              <a:rPr kumimoji="0" lang="en-US" altLang="en-US" sz="2000" b="0" i="1" u="none" strike="noStrike" cap="none" normalizeH="0" baseline="0" dirty="0" smtClean="0">
                <a:ln>
                  <a:noFill/>
                </a:ln>
                <a:solidFill>
                  <a:schemeClr val="tx1"/>
                </a:solidFill>
                <a:effectLst/>
                <a:ea typeface="Times New Roman" panose="02020603050405020304" pitchFamily="18" charset="0"/>
              </a:rPr>
              <a:t>as if</a:t>
            </a:r>
            <a:r>
              <a:rPr kumimoji="0" lang="en-US" altLang="en-US" sz="2000" b="0" i="0" u="none" strike="noStrike" cap="none" normalizeH="0" baseline="0" dirty="0" smtClean="0">
                <a:ln>
                  <a:noFill/>
                </a:ln>
                <a:solidFill>
                  <a:schemeClr val="tx1"/>
                </a:solidFill>
                <a:effectLst/>
                <a:ea typeface="Times New Roman" panose="02020603050405020304" pitchFamily="18" charset="0"/>
              </a:rPr>
              <a:t> he were about to cry.</a:t>
            </a:r>
            <a:endParaRPr kumimoji="0" lang="en-US" altLang="en-US" sz="3200" b="0" i="0" u="none" strike="noStrike" cap="none" normalizeH="0" baseline="0" dirty="0" smtClean="0">
              <a:ln>
                <a:noFill/>
              </a:ln>
              <a:solidFill>
                <a:schemeClr val="tx1"/>
              </a:solidFill>
              <a:effectLst/>
            </a:endParaRPr>
          </a:p>
        </p:txBody>
      </p:sp>
    </p:spTree>
    <p:extLst>
      <p:ext uri="{BB962C8B-B14F-4D97-AF65-F5344CB8AC3E}">
        <p14:creationId xmlns:p14="http://schemas.microsoft.com/office/powerpoint/2010/main" val="58843205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14745" y="228600"/>
            <a:ext cx="2528455" cy="720847"/>
          </a:xfrm>
          <a:prstGeom prst="rect">
            <a:avLst/>
          </a:prstGeom>
        </p:spPr>
      </p:pic>
      <p:sp>
        <p:nvSpPr>
          <p:cNvPr id="2" name="Rectangle 1"/>
          <p:cNvSpPr/>
          <p:nvPr/>
        </p:nvSpPr>
        <p:spPr>
          <a:xfrm>
            <a:off x="524435" y="3003679"/>
            <a:ext cx="10381130" cy="3116944"/>
          </a:xfrm>
          <a:prstGeom prst="rect">
            <a:avLst/>
          </a:prstGeom>
        </p:spPr>
        <p:txBody>
          <a:bodyPr wrap="square">
            <a:spAutoFit/>
          </a:bodyPr>
          <a:lstStyle/>
          <a:p>
            <a:pPr algn="just">
              <a:lnSpc>
                <a:spcPct val="107000"/>
              </a:lnSpc>
              <a:spcAft>
                <a:spcPts val="800"/>
              </a:spcAft>
            </a:pPr>
            <a:r>
              <a:rPr lang="en-US" sz="2400" b="1" dirty="0">
                <a:ea typeface="Times New Roman" panose="02020603050405020304" pitchFamily="18" charset="0"/>
                <a:cs typeface="Times New Roman" panose="02020603050405020304" pitchFamily="18" charset="0"/>
              </a:rPr>
              <a:t>8. INTERJECTION</a:t>
            </a:r>
            <a:endParaRPr lang="en-US" sz="2400" dirty="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800"/>
              </a:spcAft>
              <a:buSzPts val="1000"/>
              <a:buFont typeface="Symbol" panose="05050102010706020507" pitchFamily="18" charset="2"/>
              <a:buChar char=""/>
              <a:tabLst>
                <a:tab pos="457200" algn="l"/>
              </a:tabLst>
            </a:pPr>
            <a:r>
              <a:rPr lang="en-US" sz="2000" b="1" dirty="0">
                <a:ea typeface="Times New Roman" panose="02020603050405020304" pitchFamily="18" charset="0"/>
                <a:cs typeface="Times New Roman" panose="02020603050405020304" pitchFamily="18" charset="0"/>
              </a:rPr>
              <a:t>An interjection is a word used to express emotion.</a:t>
            </a:r>
            <a:endParaRPr lang="en-US" dirty="0">
              <a:ea typeface="Calibri" panose="020F0502020204030204" pitchFamily="34" charset="0"/>
              <a:cs typeface="Times New Roman" panose="02020603050405020304" pitchFamily="18" charset="0"/>
            </a:endParaRPr>
          </a:p>
          <a:p>
            <a:pPr algn="just">
              <a:lnSpc>
                <a:spcPct val="107000"/>
              </a:lnSpc>
              <a:spcAft>
                <a:spcPts val="800"/>
              </a:spcAft>
            </a:pPr>
            <a:r>
              <a:rPr lang="en-US" sz="2000" i="1" dirty="0">
                <a:ea typeface="Times New Roman" panose="02020603050405020304" pitchFamily="18" charset="0"/>
                <a:cs typeface="Times New Roman" panose="02020603050405020304" pitchFamily="18" charset="0"/>
              </a:rPr>
              <a:t>Oh!... Wow!... Oops!</a:t>
            </a:r>
            <a:endParaRPr lang="en-US" dirty="0">
              <a:ea typeface="Calibri" panose="020F0502020204030204" pitchFamily="34" charset="0"/>
              <a:cs typeface="Times New Roman" panose="02020603050405020304" pitchFamily="18" charset="0"/>
            </a:endParaRPr>
          </a:p>
          <a:p>
            <a:pPr algn="just">
              <a:lnSpc>
                <a:spcPct val="107000"/>
              </a:lnSpc>
              <a:spcAft>
                <a:spcPts val="800"/>
              </a:spcAft>
            </a:pPr>
            <a:r>
              <a:rPr lang="en-US" sz="2000" dirty="0">
                <a:ea typeface="Times New Roman" panose="02020603050405020304" pitchFamily="18" charset="0"/>
                <a:cs typeface="Times New Roman" panose="02020603050405020304" pitchFamily="18" charset="0"/>
              </a:rPr>
              <a:t>An interjection is a word used to express emotion. It is often followed by an exclamation point.</a:t>
            </a:r>
            <a:endParaRPr lang="en-US" dirty="0">
              <a:ea typeface="Calibri" panose="020F0502020204030204" pitchFamily="34" charset="0"/>
              <a:cs typeface="Times New Roman" panose="02020603050405020304" pitchFamily="18" charset="0"/>
            </a:endParaRPr>
          </a:p>
          <a:p>
            <a:r>
              <a:rPr lang="en-US" sz="2000" dirty="0"/>
              <a:t>Sample Sentences:</a:t>
            </a:r>
          </a:p>
          <a:p>
            <a:r>
              <a:rPr lang="en-US" sz="2000" b="1" dirty="0"/>
              <a:t>Ouch!</a:t>
            </a:r>
            <a:r>
              <a:rPr lang="en-US" sz="2000" dirty="0"/>
              <a:t> That must have hurt.</a:t>
            </a:r>
          </a:p>
          <a:p>
            <a:r>
              <a:rPr lang="en-US" sz="2000" b="1" dirty="0"/>
              <a:t>Hurray</a:t>
            </a:r>
            <a:r>
              <a:rPr lang="en-US" sz="2000" dirty="0"/>
              <a:t>, we won!</a:t>
            </a:r>
          </a:p>
          <a:p>
            <a:r>
              <a:rPr lang="en-US" sz="2000" b="1" dirty="0"/>
              <a:t>Hey!</a:t>
            </a:r>
            <a:r>
              <a:rPr lang="en-US" sz="2000" dirty="0"/>
              <a:t> I said enough!</a:t>
            </a:r>
          </a:p>
        </p:txBody>
      </p:sp>
      <p:pic>
        <p:nvPicPr>
          <p:cNvPr id="12290" name="Picture 2" descr="http://9be7037176ebed526de6-851b178cb1fa40a3535f993be03d0145.r77.cf2.rackcdn.com/20A9B6FB-73F0-4B1C-B84C-0500DB6B63A1.jpg"/>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b="10130"/>
          <a:stretch/>
        </p:blipFill>
        <p:spPr bwMode="auto">
          <a:xfrm>
            <a:off x="6952129" y="337391"/>
            <a:ext cx="3953436" cy="2666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520966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14745" y="228600"/>
            <a:ext cx="2528455" cy="720847"/>
          </a:xfrm>
          <a:prstGeom prst="rect">
            <a:avLst/>
          </a:prstGeom>
        </p:spPr>
      </p:pic>
      <p:pic>
        <p:nvPicPr>
          <p:cNvPr id="3" name="Picture 2" descr="http://www.teflicious.com/wp-content/uploads/2014/05/Wordle-Parts-of-Speech.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84341" y="358463"/>
            <a:ext cx="2256118" cy="1181967"/>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030941" y="2036555"/>
            <a:ext cx="5262282" cy="3847207"/>
          </a:xfrm>
          <a:prstGeom prst="rect">
            <a:avLst/>
          </a:prstGeom>
        </p:spPr>
        <p:txBody>
          <a:bodyPr wrap="square">
            <a:spAutoFit/>
          </a:bodyPr>
          <a:lstStyle/>
          <a:p>
            <a:pPr algn="just"/>
            <a:r>
              <a:rPr lang="en-US" sz="2800" b="1" dirty="0"/>
              <a:t>Final Thoughts</a:t>
            </a:r>
            <a:endParaRPr lang="en-US" sz="2800" dirty="0"/>
          </a:p>
          <a:p>
            <a:pPr algn="just"/>
            <a:r>
              <a:rPr lang="en-US" sz="2400" dirty="0"/>
              <a:t>You must familiarize yourself with the different parts of speech discussed in this </a:t>
            </a:r>
            <a:r>
              <a:rPr lang="en-US" sz="2400" dirty="0" smtClean="0"/>
              <a:t>session </a:t>
            </a:r>
            <a:r>
              <a:rPr lang="en-US" sz="2400" dirty="0"/>
              <a:t>because they are among the most fundamental concepts that you will encounter throughout your </a:t>
            </a:r>
            <a:r>
              <a:rPr lang="en-US" sz="2400" dirty="0" smtClean="0"/>
              <a:t>career. </a:t>
            </a:r>
            <a:r>
              <a:rPr lang="en-US" sz="2400" dirty="0"/>
              <a:t>An in-depth knowledge of this topic will not only make you a better </a:t>
            </a:r>
            <a:r>
              <a:rPr lang="en-US" sz="2400" dirty="0" smtClean="0"/>
              <a:t>writer in comprehension, </a:t>
            </a:r>
            <a:r>
              <a:rPr lang="en-US" sz="2400" dirty="0"/>
              <a:t>but an effective communicator as well.</a:t>
            </a:r>
          </a:p>
        </p:txBody>
      </p:sp>
      <p:pic>
        <p:nvPicPr>
          <p:cNvPr id="8194" name="Picture 2" descr="http://img.bhs4.com/14/4/14475832efa63a52b5387bb4640cac153bf42fc9_large.jpg"/>
          <p:cNvPicPr>
            <a:picLocks noChangeAspect="1" noChangeArrowheads="1"/>
          </p:cNvPicPr>
          <p:nvPr/>
        </p:nvPicPr>
        <p:blipFill rotWithShape="1">
          <a:blip r:embed="rId5">
            <a:extLst>
              <a:ext uri="{28A0092B-C50C-407E-A947-70E740481C1C}">
                <a14:useLocalDpi xmlns:a14="http://schemas.microsoft.com/office/drawing/2010/main" val="0"/>
              </a:ext>
            </a:extLst>
          </a:blip>
          <a:srcRect t="16999" b="17155"/>
          <a:stretch/>
        </p:blipFill>
        <p:spPr bwMode="auto">
          <a:xfrm>
            <a:off x="6477934" y="2205318"/>
            <a:ext cx="4962525" cy="32676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159090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14745" y="228600"/>
            <a:ext cx="2528455" cy="720847"/>
          </a:xfrm>
          <a:prstGeom prst="rect">
            <a:avLst/>
          </a:prstGeom>
        </p:spPr>
      </p:pic>
      <p:pic>
        <p:nvPicPr>
          <p:cNvPr id="3" name="Picture 2"/>
          <p:cNvPicPr>
            <a:picLocks noChangeAspect="1"/>
          </p:cNvPicPr>
          <p:nvPr/>
        </p:nvPicPr>
        <p:blipFill rotWithShape="1">
          <a:blip r:embed="rId4"/>
          <a:srcRect b="41875"/>
          <a:stretch/>
        </p:blipFill>
        <p:spPr>
          <a:xfrm>
            <a:off x="2743200" y="1939107"/>
            <a:ext cx="6996954" cy="2363952"/>
          </a:xfrm>
          <a:prstGeom prst="rect">
            <a:avLst/>
          </a:prstGeom>
        </p:spPr>
      </p:pic>
    </p:spTree>
    <p:extLst>
      <p:ext uri="{BB962C8B-B14F-4D97-AF65-F5344CB8AC3E}">
        <p14:creationId xmlns:p14="http://schemas.microsoft.com/office/powerpoint/2010/main" val="2473366467"/>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docProps/app.xml><?xml version="1.0" encoding="utf-8"?>
<Properties xmlns="http://schemas.openxmlformats.org/officeDocument/2006/extended-properties" xmlns:vt="http://schemas.openxmlformats.org/officeDocument/2006/docPropsVTypes">
  <Template>Retrospect</Template>
  <TotalTime>1741</TotalTime>
  <Words>3038</Words>
  <Application>Microsoft Office PowerPoint</Application>
  <PresentationFormat>Widescreen</PresentationFormat>
  <Paragraphs>953</Paragraphs>
  <Slides>66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66</vt:i4>
      </vt:variant>
    </vt:vector>
  </HeadingPairs>
  <TitlesOfParts>
    <vt:vector size="72" baseType="lpstr">
      <vt:lpstr>Arial</vt:lpstr>
      <vt:lpstr>Calibri</vt:lpstr>
      <vt:lpstr>Calibri Light</vt:lpstr>
      <vt:lpstr>Symbol</vt:lpstr>
      <vt:lpstr>Times New Roman</vt:lpstr>
      <vt:lpstr>Retrospect</vt:lpstr>
      <vt:lpstr>TOPIC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TOPIC</dc:title>
  <dc:creator>Ana Li</dc:creator>
  <cp:lastModifiedBy>Ana Li</cp:lastModifiedBy>
  <cp:revision>85</cp:revision>
  <cp:lastPrinted>2015-07-11T08:21:27Z</cp:lastPrinted>
  <dcterms:created xsi:type="dcterms:W3CDTF">2015-06-27T07:25:41Z</dcterms:created>
  <dcterms:modified xsi:type="dcterms:W3CDTF">2015-07-30T09:21:37Z</dcterms:modified>
</cp:coreProperties>
</file>