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4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4380" y="1526540"/>
            <a:ext cx="8549640" cy="91441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754380" y="4853799"/>
            <a:ext cx="8549640" cy="91441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54380" y="1682750"/>
            <a:ext cx="8549640" cy="310896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958258" y="4654626"/>
            <a:ext cx="1005840" cy="103632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7537" y="1623186"/>
            <a:ext cx="8352663" cy="3440582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04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2625" y="4974336"/>
            <a:ext cx="6510299" cy="1212494"/>
          </a:xfrm>
        </p:spPr>
        <p:txBody>
          <a:bodyPr>
            <a:normAutofit/>
          </a:bodyPr>
          <a:lstStyle>
            <a:lvl1pPr marL="0" indent="0" algn="l">
              <a:buNone/>
              <a:defRPr sz="1980" b="0">
                <a:solidFill>
                  <a:schemeClr val="tx1"/>
                </a:solidFill>
              </a:defRPr>
            </a:lvl1pPr>
            <a:lvl2pPr marL="502920" indent="0" algn="ctr">
              <a:buNone/>
              <a:defRPr sz="198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980"/>
            </a:lvl4pPr>
            <a:lvl5pPr marL="2011680" indent="0" algn="ctr">
              <a:buNone/>
              <a:defRPr sz="1980"/>
            </a:lvl5pPr>
            <a:lvl6pPr marL="2514600" indent="0" algn="ctr">
              <a:buNone/>
              <a:defRPr sz="1980"/>
            </a:lvl6pPr>
            <a:lvl7pPr marL="3017520" indent="0" algn="ctr">
              <a:buNone/>
              <a:defRPr sz="1980"/>
            </a:lvl7pPr>
            <a:lvl8pPr marL="3520440" indent="0" algn="ctr">
              <a:buNone/>
              <a:defRPr sz="1980"/>
            </a:lvl8pPr>
            <a:lvl9pPr marL="4023360" indent="0" algn="ctr">
              <a:buNone/>
              <a:defRPr sz="19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94085" y="7109157"/>
            <a:ext cx="5220310" cy="41380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8709" y="4790821"/>
            <a:ext cx="984941" cy="725424"/>
          </a:xfrm>
        </p:spPr>
        <p:txBody>
          <a:bodyPr/>
          <a:lstStyle>
            <a:lvl1pPr>
              <a:defRPr sz="308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0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9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573721"/>
            <a:ext cx="10058400" cy="2198678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7881" y="1388669"/>
            <a:ext cx="7656957" cy="3989832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6763" y="5689397"/>
            <a:ext cx="7468362" cy="1209040"/>
          </a:xfrm>
        </p:spPr>
        <p:txBody>
          <a:bodyPr anchor="t">
            <a:normAutofit/>
          </a:bodyPr>
          <a:lstStyle>
            <a:lvl1pPr marL="0" indent="0">
              <a:buNone/>
              <a:defRPr sz="1980" b="0">
                <a:solidFill>
                  <a:schemeClr val="accent1">
                    <a:lumMod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9776" y="7109157"/>
            <a:ext cx="2181555" cy="41380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9709" y="7109156"/>
            <a:ext cx="5220310" cy="41380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97248" y="2754706"/>
            <a:ext cx="1005840" cy="103632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95" y="2843088"/>
            <a:ext cx="980346" cy="816376"/>
          </a:xfrm>
        </p:spPr>
        <p:txBody>
          <a:bodyPr/>
          <a:lstStyle>
            <a:lvl1pPr>
              <a:defRPr sz="308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1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487168"/>
            <a:ext cx="4023360" cy="4507992"/>
          </a:xfrm>
        </p:spPr>
        <p:txBody>
          <a:bodyPr/>
          <a:lstStyle>
            <a:lvl1pPr>
              <a:defRPr sz="2200"/>
            </a:lvl1pPr>
            <a:lvl2pPr>
              <a:defRPr sz="1980"/>
            </a:lvl2pPr>
            <a:lvl3pPr>
              <a:defRPr sz="176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1440" y="2487168"/>
            <a:ext cx="4023360" cy="4507992"/>
          </a:xfrm>
        </p:spPr>
        <p:txBody>
          <a:bodyPr/>
          <a:lstStyle>
            <a:lvl1pPr>
              <a:defRPr sz="2200"/>
            </a:lvl1pPr>
            <a:lvl2pPr>
              <a:defRPr sz="1980"/>
            </a:lvl2pPr>
            <a:lvl3pPr>
              <a:defRPr sz="176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321357"/>
            <a:ext cx="4023360" cy="725424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80" y="3108960"/>
            <a:ext cx="4023360" cy="3730752"/>
          </a:xfrm>
        </p:spPr>
        <p:txBody>
          <a:bodyPr/>
          <a:lstStyle>
            <a:lvl1pPr>
              <a:defRPr sz="2200"/>
            </a:lvl1pPr>
            <a:lvl2pPr>
              <a:defRPr sz="1980"/>
            </a:lvl2pPr>
            <a:lvl3pPr>
              <a:defRPr sz="176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2872" y="2321357"/>
            <a:ext cx="4023360" cy="725424"/>
          </a:xfr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2872" y="3108960"/>
            <a:ext cx="4023360" cy="3730752"/>
          </a:xfrm>
        </p:spPr>
        <p:txBody>
          <a:bodyPr/>
          <a:lstStyle>
            <a:lvl1pPr>
              <a:defRPr sz="2200"/>
            </a:lvl1pPr>
            <a:lvl2pPr>
              <a:defRPr sz="1980"/>
            </a:lvl2pPr>
            <a:lvl3pPr>
              <a:defRPr sz="176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87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9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7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50587" y="2"/>
            <a:ext cx="3207813" cy="77723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3453" y="777240"/>
            <a:ext cx="2640330" cy="1969008"/>
          </a:xfrm>
        </p:spPr>
        <p:txBody>
          <a:bodyPr anchor="b">
            <a:normAutofit/>
          </a:bodyPr>
          <a:lstStyle>
            <a:lvl1pPr>
              <a:defRPr sz="3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515" y="777240"/>
            <a:ext cx="5537149" cy="5689397"/>
          </a:xfrm>
        </p:spPr>
        <p:txBody>
          <a:bodyPr/>
          <a:lstStyle>
            <a:lvl1pPr>
              <a:defRPr sz="2200"/>
            </a:lvl1pPr>
            <a:lvl2pPr>
              <a:defRPr sz="1980"/>
            </a:lvl2pPr>
            <a:lvl3pPr>
              <a:defRPr sz="176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3453" y="2746248"/>
            <a:ext cx="2640330" cy="37307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100"/>
              </a:spcBef>
              <a:buNone/>
              <a:defRPr sz="1485">
                <a:solidFill>
                  <a:schemeClr val="accent1">
                    <a:lumMod val="50000"/>
                  </a:schemeClr>
                </a:solidFill>
              </a:defRPr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374931" y="7089292"/>
            <a:ext cx="432511" cy="445618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0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850587" y="2"/>
            <a:ext cx="3207813" cy="77723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3453" y="777240"/>
            <a:ext cx="2640330" cy="1969008"/>
          </a:xfrm>
        </p:spPr>
        <p:txBody>
          <a:bodyPr anchor="b">
            <a:normAutofit/>
          </a:bodyPr>
          <a:lstStyle>
            <a:lvl1pPr>
              <a:defRPr sz="3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850586" cy="77724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3453" y="2746248"/>
            <a:ext cx="2640330" cy="37307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100"/>
              </a:spcBef>
              <a:buNone/>
              <a:defRPr sz="1485">
                <a:solidFill>
                  <a:schemeClr val="accent1">
                    <a:lumMod val="50000"/>
                  </a:schemeClr>
                </a:solidFill>
              </a:defRPr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374931" y="7089292"/>
            <a:ext cx="432511" cy="445618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2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69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604520"/>
            <a:ext cx="2105978" cy="639064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604520"/>
            <a:ext cx="6192203" cy="63906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2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9374931" y="7089292"/>
            <a:ext cx="432511" cy="445618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549250"/>
            <a:ext cx="8549640" cy="1823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404262"/>
            <a:ext cx="8549640" cy="4590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605" y="7109157"/>
            <a:ext cx="270068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4380" y="7109157"/>
            <a:ext cx="52203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31681" y="7109157"/>
            <a:ext cx="528066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10" b="1" spc="-77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3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62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201168" indent="-201168" algn="l" defTabSz="1005840" rtl="0" eaLnBrk="1" latinLnBrk="0" hangingPunct="1">
        <a:lnSpc>
          <a:spcPct val="90000"/>
        </a:lnSpc>
        <a:spcBef>
          <a:spcPts val="132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01168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01168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3pPr>
      <a:lvl4pPr marL="1106424" indent="-201168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4pPr>
      <a:lvl5pPr marL="1408176" indent="-201168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000" indent="-251460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6pPr>
      <a:lvl7pPr marL="2090000" indent="-251460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7pPr>
      <a:lvl8pPr marL="2420000" indent="-251460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8pPr>
      <a:lvl9pPr marL="2750000" indent="-251460" algn="l" defTabSz="1005840" rtl="0" eaLnBrk="1" latinLnBrk="0" hangingPunct="1">
        <a:lnSpc>
          <a:spcPct val="90000"/>
        </a:lnSpc>
        <a:spcBef>
          <a:spcPts val="440"/>
        </a:spcBef>
        <a:spcAft>
          <a:spcPts val="22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24000"/>
            <a:ext cx="8686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960439"/>
            <a:ext cx="2115964" cy="57086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Objectives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876800" y="2531301"/>
            <a:ext cx="4206730" cy="399596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lnSpc>
                <a:spcPts val="28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Answering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Calls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Tactful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Responses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Taking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Messages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Handling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Rude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Callers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Making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calls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Ending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Conversations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Voicemail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Etiquette</a:t>
            </a:r>
          </a:p>
          <a:p>
            <a:pPr marL="285750" indent="-285750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457200" indent="-457200">
              <a:lnSpc>
                <a:spcPts val="3000"/>
              </a:lnSpc>
              <a:buFont typeface="Arial" panose="020B0604020202020204" pitchFamily="34" charset="0"/>
              <a:buChar char="•"/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Caller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Complaints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http://jointhisclub.com/images/Red_Phone2.jpg?6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85" y="2531301"/>
            <a:ext cx="4059597" cy="30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86872"/>
            <a:ext cx="4775095" cy="107208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Answering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Calls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For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Your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Department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69307" y="2948230"/>
            <a:ext cx="3934963" cy="443198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457200" algn="l"/>
                <a:tab pos="558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–Answer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promptly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•Before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third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ring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if</a:t>
            </a:r>
          </a:p>
          <a:p>
            <a:pPr>
              <a:lnSpc>
                <a:spcPts val="29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possible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–Discontinue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all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activities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•Other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conversations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•Eating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•Chewing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gum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•Typing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–Speak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clearly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•Use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pleasant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tone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572000" y="2948230"/>
            <a:ext cx="3721100" cy="413703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457200" algn="l"/>
                <a:tab pos="685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Identify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yourself</a:t>
            </a:r>
          </a:p>
          <a:p>
            <a:pPr>
              <a:lnSpc>
                <a:spcPts val="33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•“This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is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_____.”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457200" algn="l"/>
                <a:tab pos="685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Listen</a:t>
            </a:r>
          </a:p>
          <a:p>
            <a:pPr>
              <a:lnSpc>
                <a:spcPts val="33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•Do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not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interrupt</a:t>
            </a:r>
          </a:p>
          <a:p>
            <a:pPr>
              <a:lnSpc>
                <a:spcPts val="3300"/>
              </a:lnSpc>
              <a:tabLst>
                <a:tab pos="457200" algn="l"/>
                <a:tab pos="685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Use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hold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button</a:t>
            </a:r>
          </a:p>
          <a:p>
            <a:pPr>
              <a:lnSpc>
                <a:spcPts val="33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•Caller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won’t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hear</a:t>
            </a:r>
          </a:p>
          <a:p>
            <a:pPr>
              <a:lnSpc>
                <a:spcPts val="26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nearby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conversations</a:t>
            </a:r>
          </a:p>
          <a:p>
            <a:pPr>
              <a:lnSpc>
                <a:spcPts val="3300"/>
              </a:lnSpc>
              <a:tabLst>
                <a:tab pos="457200" algn="l"/>
                <a:tab pos="685800" algn="l"/>
              </a:tabLst>
            </a:pP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Explain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transfers</a:t>
            </a:r>
          </a:p>
          <a:p>
            <a:pPr>
              <a:lnSpc>
                <a:spcPts val="33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•Why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2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502" dirty="0" smtClean="0">
                <a:latin typeface="Baskerville Old Face" pitchFamily="18" charset="0"/>
                <a:cs typeface="Baskerville Old Face" pitchFamily="18" charset="0"/>
              </a:rPr>
              <a:t>where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9887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https://i.kinja-img.com/gawker-media/image/upload/s--xQ0NpNq5--/c_scale,fl_progressive,q_80,w_800/18rwqz4k2gqxp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095" y="228600"/>
            <a:ext cx="414030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8637" y="1596021"/>
            <a:ext cx="4356962" cy="6088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/>
            </a:pPr>
            <a:r>
              <a:rPr lang="en-US" altLang="zh-CN" sz="4397" b="1" dirty="0" smtClean="0">
                <a:latin typeface="Baskerville Old Face" pitchFamily="18" charset="0"/>
                <a:cs typeface="Baskerville Old Face" pitchFamily="18" charset="0"/>
              </a:rPr>
              <a:t>General</a:t>
            </a:r>
            <a:r>
              <a:rPr lang="en-US" altLang="zh-CN" sz="4397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latin typeface="Baskerville Old Face" pitchFamily="18" charset="0"/>
                <a:cs typeface="Baskerville Old Face" pitchFamily="18" charset="0"/>
              </a:rPr>
              <a:t>Guidelines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62000" y="2362200"/>
            <a:ext cx="8021427" cy="4148388"/>
            <a:chOff x="1003300" y="2184400"/>
            <a:chExt cx="8021427" cy="4148388"/>
          </a:xfrm>
        </p:grpSpPr>
        <p:sp>
          <p:nvSpPr>
            <p:cNvPr id="3" name="TextBox 1"/>
            <p:cNvSpPr txBox="1"/>
            <p:nvPr/>
          </p:nvSpPr>
          <p:spPr>
            <a:xfrm>
              <a:off x="1003300" y="2184400"/>
              <a:ext cx="7200689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•Get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the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best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time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and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phone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number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to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be</a:t>
              </a:r>
            </a:p>
          </p:txBody>
        </p:sp>
        <p:sp>
          <p:nvSpPr>
            <p:cNvPr id="5" name="TextBox 1"/>
            <p:cNvSpPr txBox="1"/>
            <p:nvPr/>
          </p:nvSpPr>
          <p:spPr>
            <a:xfrm>
              <a:off x="1346200" y="2667000"/>
              <a:ext cx="4480394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reached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if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taking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message.</a:t>
              </a:r>
            </a:p>
          </p:txBody>
        </p:sp>
        <p:sp>
          <p:nvSpPr>
            <p:cNvPr id="6" name="TextBox 1"/>
            <p:cNvSpPr txBox="1"/>
            <p:nvPr/>
          </p:nvSpPr>
          <p:spPr>
            <a:xfrm>
              <a:off x="1003300" y="3251200"/>
              <a:ext cx="7869142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•Do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not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call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before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8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a.m.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or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after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9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p.m.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unless</a:t>
              </a:r>
            </a:p>
          </p:txBody>
        </p:sp>
        <p:sp>
          <p:nvSpPr>
            <p:cNvPr id="7" name="TextBox 1"/>
            <p:cNvSpPr txBox="1"/>
            <p:nvPr/>
          </p:nvSpPr>
          <p:spPr>
            <a:xfrm>
              <a:off x="1346200" y="3746500"/>
              <a:ext cx="4724050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you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have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specific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permission.</a:t>
              </a:r>
            </a:p>
          </p:txBody>
        </p:sp>
        <p:sp>
          <p:nvSpPr>
            <p:cNvPr id="8" name="TextBox 1"/>
            <p:cNvSpPr txBox="1"/>
            <p:nvPr/>
          </p:nvSpPr>
          <p:spPr>
            <a:xfrm>
              <a:off x="1003300" y="4330700"/>
              <a:ext cx="8021427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•Don’t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make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habit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of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receiving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personal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calls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at</a:t>
              </a:r>
            </a:p>
          </p:txBody>
        </p:sp>
        <p:sp>
          <p:nvSpPr>
            <p:cNvPr id="9" name="TextBox 1"/>
            <p:cNvSpPr txBox="1"/>
            <p:nvPr/>
          </p:nvSpPr>
          <p:spPr>
            <a:xfrm>
              <a:off x="1346200" y="4813300"/>
              <a:ext cx="910506" cy="443711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work.</a:t>
              </a:r>
            </a:p>
          </p:txBody>
        </p:sp>
        <p:sp>
          <p:nvSpPr>
            <p:cNvPr id="10" name="TextBox 1"/>
            <p:cNvSpPr txBox="1"/>
            <p:nvPr/>
          </p:nvSpPr>
          <p:spPr>
            <a:xfrm>
              <a:off x="1003300" y="5397500"/>
              <a:ext cx="7910820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•Don’t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handle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rude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caller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openly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at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the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service</a:t>
              </a:r>
            </a:p>
          </p:txBody>
        </p:sp>
        <p:sp>
          <p:nvSpPr>
            <p:cNvPr id="11" name="TextBox 1"/>
            <p:cNvSpPr txBox="1"/>
            <p:nvPr/>
          </p:nvSpPr>
          <p:spPr>
            <a:xfrm>
              <a:off x="1346200" y="5880100"/>
              <a:ext cx="3053721" cy="4526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/>
              </a:pP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desk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or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call</a:t>
              </a:r>
              <a:r>
                <a:rPr lang="en-US" altLang="zh-CN" sz="3197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197" dirty="0" smtClean="0">
                  <a:latin typeface="Baskerville Old Face" pitchFamily="18" charset="0"/>
                  <a:cs typeface="Baskerville Old Face" pitchFamily="18" charset="0"/>
                </a:rPr>
                <a:t>center.</a:t>
              </a:r>
            </a:p>
          </p:txBody>
        </p:sp>
      </p:grpSp>
      <p:pic>
        <p:nvPicPr>
          <p:cNvPr id="16386" name="Picture 2" descr="Image result for telephone etiquette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07635"/>
            <a:ext cx="33813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9887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79305"/>
              </p:ext>
            </p:extLst>
          </p:nvPr>
        </p:nvGraphicFramePr>
        <p:xfrm>
          <a:off x="685800" y="2245711"/>
          <a:ext cx="9067800" cy="5219696"/>
        </p:xfrm>
        <a:graphic>
          <a:graphicData uri="http://schemas.openxmlformats.org/drawingml/2006/table">
            <a:tbl>
              <a:tblPr/>
              <a:tblGrid>
                <a:gridCol w="3752193"/>
                <a:gridCol w="5315607"/>
              </a:tblGrid>
              <a:tr h="65684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997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What You Mean:</a:t>
                      </a:r>
                      <a:endParaRPr lang="zh-CN" altLang="en-US" sz="1997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mpd="sng">
                      <a:solidFill>
                        <a:srgbClr val="FFFFFF"/>
                      </a:solidFill>
                      <a:prstDash val="soli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mpd="sng">
                      <a:solidFill>
                        <a:srgbClr val="FFFFFF"/>
                      </a:solidFill>
                      <a:prstDash val="soli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997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Tell the Caller:</a:t>
                      </a:r>
                      <a:endParaRPr lang="zh-CN" altLang="en-US" sz="1997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mpd="sng">
                      <a:solidFill>
                        <a:srgbClr val="FFFFFF"/>
                      </a:solidFill>
                      <a:prstDash val="soli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760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"He is out."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He is not in the office at the moment. Would you like to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Leave a message on his voice 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684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"I don't know where he is."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He has stepped out of the office. Would you like to leave a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Message on his voicemail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50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"He 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is in 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the men's room."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He has stepped out of the office. Would you like to leave a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Message on his voicemail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684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He hasn't come in yet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."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I expect him shortly. Would you like to leave a message on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His voicemail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760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She took the day off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."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She is out of the office for the day. Can someone else help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You or would you like her voicemail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684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He doesn't want to be disturbed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."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He is unavailable at the moment. Would you like to leave a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Message on his voicemail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760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She is busy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mpd="sng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"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She is unavailable at the moment. Would you like to leave a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  <a:p>
                      <a:pPr algn="l"/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Message on her voicemail</a:t>
                      </a:r>
                      <a:r>
                        <a:rPr lang="en-US" altLang="zh-CN" sz="1602" dirty="0" smtClean="0">
                          <a:solidFill>
                            <a:schemeClr val="tx1"/>
                          </a:solidFill>
                          <a:latin typeface="Baskerville Old Face" pitchFamily="18" charset="0"/>
                          <a:cs typeface="Baskerville Old Face" pitchFamily="18" charset="0"/>
                        </a:rPr>
                        <a:t>?"</a:t>
                      </a:r>
                      <a:endParaRPr lang="zh-CN" altLang="en-US" sz="1602" dirty="0" smtClean="0">
                        <a:solidFill>
                          <a:schemeClr val="tx1"/>
                        </a:solidFill>
                        <a:latin typeface="Baskerville Old Face" pitchFamily="18" charset="0"/>
                        <a:cs typeface="Baskerville Old Face" pitchFamily="18" charset="0"/>
                      </a:endParaRPr>
                    </a:p>
                  </a:txBody>
                  <a:tcPr>
                    <a:lnL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8200" y="1707393"/>
            <a:ext cx="3718967" cy="5665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Tactful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Responses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9186" y="1941248"/>
            <a:ext cx="3454472" cy="5665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Taking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Messages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49186" y="2716416"/>
            <a:ext cx="1854675" cy="3583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Be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Prepared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06386" y="3135516"/>
            <a:ext cx="1718419" cy="2966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Pen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paper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49186" y="3516516"/>
            <a:ext cx="1367362" cy="34875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Ask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For: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406386" y="3948316"/>
            <a:ext cx="3706143" cy="64889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Caller’s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name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with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correct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spelling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Caller’s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phone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number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406386" y="4672216"/>
            <a:ext cx="3133871" cy="2966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What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call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regards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49186" y="5065916"/>
            <a:ext cx="3390352" cy="789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Repeat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Message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Caller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Notate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Date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&amp;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Time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49186" y="6374016"/>
            <a:ext cx="7189469" cy="3583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*Don’t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forget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give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message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intended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recipient!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www.callruby.com/the_watercooler/wp-content/uploads/2014/05/iStock_000001887413Small-545x3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41457"/>
            <a:ext cx="4077391" cy="270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00" y="1666991"/>
            <a:ext cx="4656724" cy="5665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Handling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Rude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Callers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87400" y="2362200"/>
            <a:ext cx="150682" cy="166199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66800" y="2362200"/>
            <a:ext cx="5145639" cy="166199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Stay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calm,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speak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slowly,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clearly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calmly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Remain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diplomatic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&amp;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polite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Show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willingness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resolve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problem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Don’t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over-react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trigger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words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787400" y="4152900"/>
            <a:ext cx="8377293" cy="326499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Callers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will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often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try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push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your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buttons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Listen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completely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complaint,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allow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caller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vent</a:t>
            </a:r>
          </a:p>
          <a:p>
            <a:pPr>
              <a:lnSpc>
                <a:spcPts val="28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Only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when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they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are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finished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should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you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comment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Long-distance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calls</a:t>
            </a:r>
          </a:p>
          <a:p>
            <a:pPr>
              <a:lnSpc>
                <a:spcPts val="28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Offer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call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them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back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avoid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phone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charges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-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this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have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immediate</a:t>
            </a:r>
          </a:p>
          <a:p>
            <a:pPr>
              <a:lnSpc>
                <a:spcPts val="23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positive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impact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Acknowledge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their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feelings</a:t>
            </a:r>
          </a:p>
          <a:p>
            <a:pPr>
              <a:lnSpc>
                <a:spcPts val="28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“I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hear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that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you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are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upset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by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this”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or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“I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tell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this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situation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upsetting</a:t>
            </a:r>
          </a:p>
          <a:p>
            <a:pPr>
              <a:lnSpc>
                <a:spcPts val="2300"/>
              </a:lnSpc>
              <a:tabLst>
                <a:tab pos="457200" algn="l"/>
                <a:tab pos="6858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you”.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891" y="2667000"/>
            <a:ext cx="3454400" cy="2324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97891" y="1828800"/>
            <a:ext cx="2659382" cy="5665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Making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Calls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953000" y="2667000"/>
            <a:ext cx="3378200" cy="392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–Identify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yourself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first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–State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purpose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</a:p>
          <a:p>
            <a:pPr>
              <a:lnSpc>
                <a:spcPts val="28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communication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–Ask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questions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if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needed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</a:p>
          <a:p>
            <a:pPr>
              <a:lnSpc>
                <a:spcPts val="28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get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correct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dept/person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–Reached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wrong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number</a:t>
            </a:r>
          </a:p>
          <a:p>
            <a:pPr>
              <a:lnSpc>
                <a:spcPts val="28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•Say: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“I’m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sorry,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must</a:t>
            </a:r>
          </a:p>
          <a:p>
            <a:pPr>
              <a:lnSpc>
                <a:spcPts val="23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have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wrong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number.</a:t>
            </a:r>
          </a:p>
          <a:p>
            <a:pPr>
              <a:lnSpc>
                <a:spcPts val="23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Please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excuse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</a:p>
          <a:p>
            <a:pPr>
              <a:lnSpc>
                <a:spcPts val="23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interruption.”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then</a:t>
            </a:r>
          </a:p>
          <a:p>
            <a:pPr>
              <a:lnSpc>
                <a:spcPts val="2300"/>
              </a:lnSpc>
              <a:tabLst>
                <a:tab pos="177800" algn="l"/>
                <a:tab pos="457200" algn="l"/>
                <a:tab pos="5715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hang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up.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38974"/>
            <a:ext cx="6689332" cy="5665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Ending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Conversations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Gracefully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38200" y="2514600"/>
            <a:ext cx="5015797" cy="4526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Ways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end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a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long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phone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call: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295400" y="3657600"/>
            <a:ext cx="3807132" cy="4104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Leave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conversation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open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295400" y="4191000"/>
            <a:ext cx="6803144" cy="91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Promise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finish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conversation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at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another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time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End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on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“up”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note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52600"/>
            <a:ext cx="4018729" cy="364971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Voicemail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Etiquette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–Update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greeting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regularly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–Let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callers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know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when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you</a:t>
            </a:r>
          </a:p>
          <a:p>
            <a:pPr>
              <a:lnSpc>
                <a:spcPts val="28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will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return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their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call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–Extended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absences</a:t>
            </a:r>
          </a:p>
          <a:p>
            <a:pPr>
              <a:lnSpc>
                <a:spcPts val="28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•Let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callers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know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when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you</a:t>
            </a:r>
          </a:p>
          <a:p>
            <a:pPr>
              <a:lnSpc>
                <a:spcPts val="23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will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be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returning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how</a:t>
            </a:r>
          </a:p>
          <a:p>
            <a:pPr>
              <a:lnSpc>
                <a:spcPts val="23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they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can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contact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alternate</a:t>
            </a:r>
          </a:p>
          <a:p>
            <a:pPr>
              <a:lnSpc>
                <a:spcPts val="2300"/>
              </a:lnSpc>
              <a:tabLst>
                <a:tab pos="457200" algn="l"/>
                <a:tab pos="622300" algn="l"/>
                <a:tab pos="914400" algn="l"/>
                <a:tab pos="10160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person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if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needed.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257800" y="2514600"/>
            <a:ext cx="3365500" cy="405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–Keep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It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Short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&amp;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Simple</a:t>
            </a:r>
          </a:p>
          <a:p>
            <a:pPr>
              <a:lnSpc>
                <a:spcPts val="28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(KISS)</a:t>
            </a:r>
          </a:p>
          <a:p>
            <a:pPr>
              <a:lnSpc>
                <a:spcPts val="28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Keep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recording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</a:t>
            </a:r>
          </a:p>
          <a:p>
            <a:pPr>
              <a:lnSpc>
                <a:spcPts val="23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maximum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of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about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15</a:t>
            </a:r>
          </a:p>
          <a:p>
            <a:pPr>
              <a:lnSpc>
                <a:spcPts val="23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latin typeface="Baskerville Old Face" pitchFamily="18" charset="0"/>
                <a:cs typeface="Baskerville Old Face" pitchFamily="18" charset="0"/>
              </a:rPr>
              <a:t>seconds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–Take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your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time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while</a:t>
            </a:r>
          </a:p>
          <a:p>
            <a:pPr>
              <a:lnSpc>
                <a:spcPts val="28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recording,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sound</a:t>
            </a:r>
          </a:p>
          <a:p>
            <a:pPr>
              <a:lnSpc>
                <a:spcPts val="28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sincere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–Check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messages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daily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–Return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messages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within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24</a:t>
            </a:r>
          </a:p>
          <a:p>
            <a:pPr>
              <a:lnSpc>
                <a:spcPts val="2800"/>
              </a:lnSpc>
              <a:tabLst>
                <a:tab pos="165100" algn="l"/>
                <a:tab pos="457200" algn="l"/>
                <a:tab pos="685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latin typeface="Baskerville Old Face" pitchFamily="18" charset="0"/>
                <a:cs typeface="Baskerville Old Face" pitchFamily="18" charset="0"/>
              </a:rPr>
              <a:t>hours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teleco.ca/_assets/img/_landline/blog/why-Voicemail-Good-For-Your-Busin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35756"/>
            <a:ext cx="3860725" cy="199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3300" y="1622853"/>
            <a:ext cx="5660204" cy="5665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Frequent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Caller</a:t>
            </a:r>
            <a:r>
              <a:rPr lang="en-US" altLang="zh-CN" sz="4002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2" b="1" dirty="0" smtClean="0">
                <a:latin typeface="Baskerville Old Face" pitchFamily="18" charset="0"/>
                <a:cs typeface="Baskerville Old Face" pitchFamily="18" charset="0"/>
              </a:rPr>
              <a:t>Complaints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003300" y="2215914"/>
            <a:ext cx="6934591" cy="4104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telephone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rings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for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long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time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before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it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is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346200" y="2647714"/>
            <a:ext cx="1413849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answered.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003300" y="3168414"/>
            <a:ext cx="5892639" cy="91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They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place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me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on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hold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for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long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time.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line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is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always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busy.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03300" y="4197114"/>
            <a:ext cx="7894790" cy="91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They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don’t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listen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my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needs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before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transferring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me.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I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get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disconnected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while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being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transferred.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03300" y="5213114"/>
            <a:ext cx="7683194" cy="4104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person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says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“wait”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and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talks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to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other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coworkers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346200" y="5632214"/>
            <a:ext cx="3948197" cy="4104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without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putting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me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on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hold.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03300" y="6152914"/>
            <a:ext cx="5724324" cy="4104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They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answer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with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an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aggravated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latin typeface="Baskerville Old Face" pitchFamily="18" charset="0"/>
                <a:cs typeface="Baskerville Old Face" pitchFamily="18" charset="0"/>
              </a:rPr>
              <a:t>voice.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5040" y="1823045"/>
            <a:ext cx="4307269" cy="116038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/>
            </a:pPr>
            <a:r>
              <a:rPr lang="en-US" altLang="zh-CN" sz="4400" b="1" dirty="0" smtClean="0">
                <a:latin typeface="Baskerville Old Face" pitchFamily="18" charset="0"/>
                <a:cs typeface="Baskerville Old Face" pitchFamily="18" charset="0"/>
              </a:rPr>
              <a:t>Telephone</a:t>
            </a:r>
            <a:r>
              <a:rPr lang="en-US" altLang="zh-CN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4300"/>
              </a:lnSpc>
              <a:tabLst/>
            </a:pPr>
            <a:r>
              <a:rPr lang="en-US" altLang="zh-CN" sz="4400" b="1" dirty="0" smtClean="0">
                <a:latin typeface="Baskerville Old Face" pitchFamily="18" charset="0"/>
                <a:cs typeface="Baskerville Old Face" pitchFamily="18" charset="0"/>
              </a:rPr>
              <a:t>Etiquette</a:t>
            </a:r>
            <a:r>
              <a:rPr lang="en-US" altLang="zh-CN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0" b="1" dirty="0" smtClean="0">
                <a:latin typeface="Baskerville Old Face" pitchFamily="18" charset="0"/>
                <a:cs typeface="Baskerville Old Face" pitchFamily="18" charset="0"/>
              </a:rPr>
              <a:t>Summary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74426" y="3276600"/>
            <a:ext cx="7619073" cy="14183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•Think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about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if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you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were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person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on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</a:p>
          <a:p>
            <a:pPr>
              <a:lnSpc>
                <a:spcPts val="3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other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side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of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line;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how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would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you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want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to</a:t>
            </a:r>
          </a:p>
          <a:p>
            <a:pPr>
              <a:lnSpc>
                <a:spcPts val="3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be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treated?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74426" y="4800600"/>
            <a:ext cx="4174220" cy="4526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•Give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respect,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get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results.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74426" y="5397500"/>
            <a:ext cx="7846700" cy="93102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•“Smile”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while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you’re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on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the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phone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–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it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will</a:t>
            </a:r>
          </a:p>
          <a:p>
            <a:pPr>
              <a:lnSpc>
                <a:spcPts val="3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make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a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huge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impact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on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your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communications!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74426" y="6451600"/>
            <a:ext cx="6097823" cy="4526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•Customer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service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can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be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hard</a:t>
            </a:r>
            <a:r>
              <a:rPr lang="en-US" altLang="zh-CN" sz="31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97" dirty="0" smtClean="0">
                <a:latin typeface="Baskerville Old Face" pitchFamily="18" charset="0"/>
                <a:cs typeface="Baskerville Old Face" pitchFamily="18" charset="0"/>
              </a:rPr>
              <a:t>work!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11188"/>
            <a:ext cx="25288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s://media.licdn.com/mpr/mpr/p/5/005/09c/1d9/24003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966" y="446163"/>
            <a:ext cx="4813031" cy="275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85</TotalTime>
  <Words>543</Words>
  <Application>Microsoft Office PowerPoint</Application>
  <PresentationFormat>Custom</PresentationFormat>
  <Paragraphs>187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Baskerville Old Face</vt:lpstr>
      <vt:lpstr>方正姚体</vt:lpstr>
      <vt:lpstr>Rockwell</vt:lpstr>
      <vt:lpstr>Rockwell Condensed</vt:lpstr>
      <vt:lpstr>Times New Roman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Ana Li</cp:lastModifiedBy>
  <cp:revision>12</cp:revision>
  <dcterms:created xsi:type="dcterms:W3CDTF">2006-08-16T00:00:00Z</dcterms:created>
  <dcterms:modified xsi:type="dcterms:W3CDTF">2016-06-09T08:48:44Z</dcterms:modified>
</cp:coreProperties>
</file>